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ovanna filazzola" userId="b46d5427-49df-433a-9e3a-135eeb868dc0" providerId="ADAL" clId="{7CB9CCD7-EB60-4A67-B5E2-0E22CC55FFA1}"/>
    <pc:docChg chg="custSel modSld">
      <pc:chgData name="giovanna filazzola" userId="b46d5427-49df-433a-9e3a-135eeb868dc0" providerId="ADAL" clId="{7CB9CCD7-EB60-4A67-B5E2-0E22CC55FFA1}" dt="2026-09-02T07:29:49.644" v="92" actId="790"/>
      <pc:docMkLst>
        <pc:docMk/>
      </pc:docMkLst>
      <pc:sldChg chg="modSp mod modNotesTx">
        <pc:chgData name="giovanna filazzola" userId="b46d5427-49df-433a-9e3a-135eeb868dc0" providerId="ADAL" clId="{7CB9CCD7-EB60-4A67-B5E2-0E22CC55FFA1}" dt="2026-09-02T07:29:49.644" v="92" actId="790"/>
        <pc:sldMkLst>
          <pc:docMk/>
          <pc:sldMk cId="1943002865" sldId="256"/>
        </pc:sldMkLst>
        <pc:spChg chg="mod">
          <ac:chgData name="giovanna filazzola" userId="b46d5427-49df-433a-9e3a-135eeb868dc0" providerId="ADAL" clId="{7CB9CCD7-EB60-4A67-B5E2-0E22CC55FFA1}" dt="2026-09-02T07:29:49.644" v="92" actId="790"/>
          <ac:spMkLst>
            <pc:docMk/>
            <pc:sldMk cId="1943002865" sldId="256"/>
            <ac:spMk id="2" creationId="{9E4BB022-9521-44F1-8580-8B6764D5CFEB}"/>
          </ac:spMkLst>
        </pc:spChg>
        <pc:spChg chg="mod">
          <ac:chgData name="giovanna filazzola" userId="b46d5427-49df-433a-9e3a-135eeb868dc0" providerId="ADAL" clId="{7CB9CCD7-EB60-4A67-B5E2-0E22CC55FFA1}" dt="2026-09-02T07:29:49.644" v="92" actId="790"/>
          <ac:spMkLst>
            <pc:docMk/>
            <pc:sldMk cId="1943002865" sldId="256"/>
            <ac:spMk id="3" creationId="{13BDA0DD-83D8-4F88-BFCA-ADDD4D085B22}"/>
          </ac:spMkLst>
        </pc:spChg>
        <pc:spChg chg="mod">
          <ac:chgData name="giovanna filazzola" userId="b46d5427-49df-433a-9e3a-135eeb868dc0" providerId="ADAL" clId="{7CB9CCD7-EB60-4A67-B5E2-0E22CC55FFA1}" dt="2026-09-02T07:29:49.644" v="92" actId="790"/>
          <ac:spMkLst>
            <pc:docMk/>
            <pc:sldMk cId="1943002865" sldId="256"/>
            <ac:spMk id="4" creationId="{6E6E936E-2361-47BB-8E68-5E231A3AC93D}"/>
          </ac:spMkLst>
        </pc:spChg>
        <pc:spChg chg="mod">
          <ac:chgData name="giovanna filazzola" userId="b46d5427-49df-433a-9e3a-135eeb868dc0" providerId="ADAL" clId="{7CB9CCD7-EB60-4A67-B5E2-0E22CC55FFA1}" dt="2026-09-02T07:29:49.644" v="92" actId="790"/>
          <ac:spMkLst>
            <pc:docMk/>
            <pc:sldMk cId="1943002865" sldId="256"/>
            <ac:spMk id="6" creationId="{1667CC25-83CE-497F-9A13-2B1232EAA90D}"/>
          </ac:spMkLst>
        </pc:spChg>
        <pc:spChg chg="mod">
          <ac:chgData name="giovanna filazzola" userId="b46d5427-49df-433a-9e3a-135eeb868dc0" providerId="ADAL" clId="{7CB9CCD7-EB60-4A67-B5E2-0E22CC55FFA1}" dt="2026-09-02T07:29:49.644" v="92" actId="790"/>
          <ac:spMkLst>
            <pc:docMk/>
            <pc:sldMk cId="1943002865" sldId="256"/>
            <ac:spMk id="7" creationId="{57EFEE74-B8B7-4441-8F45-78229381DBF2}"/>
          </ac:spMkLst>
        </pc:spChg>
        <pc:spChg chg="mod">
          <ac:chgData name="giovanna filazzola" userId="b46d5427-49df-433a-9e3a-135eeb868dc0" providerId="ADAL" clId="{7CB9CCD7-EB60-4A67-B5E2-0E22CC55FFA1}" dt="2026-09-02T07:29:49.644" v="92" actId="790"/>
          <ac:spMkLst>
            <pc:docMk/>
            <pc:sldMk cId="1943002865" sldId="256"/>
            <ac:spMk id="8" creationId="{EC71D0BE-CA0A-476F-94F5-339812BBFF03}"/>
          </ac:spMkLst>
        </pc:spChg>
        <pc:spChg chg="mod">
          <ac:chgData name="giovanna filazzola" userId="b46d5427-49df-433a-9e3a-135eeb868dc0" providerId="ADAL" clId="{7CB9CCD7-EB60-4A67-B5E2-0E22CC55FFA1}" dt="2026-09-02T07:29:49.644" v="92" actId="790"/>
          <ac:spMkLst>
            <pc:docMk/>
            <pc:sldMk cId="1943002865" sldId="256"/>
            <ac:spMk id="9" creationId="{6839E2AE-A765-4A6E-8342-809F6C5EBD23}"/>
          </ac:spMkLst>
        </pc:spChg>
      </pc:sldChg>
      <pc:sldChg chg="modSp mod modNotesTx">
        <pc:chgData name="giovanna filazzola" userId="b46d5427-49df-433a-9e3a-135eeb868dc0" providerId="ADAL" clId="{7CB9CCD7-EB60-4A67-B5E2-0E22CC55FFA1}" dt="2026-09-02T07:29:25.503" v="34" actId="2"/>
        <pc:sldMkLst>
          <pc:docMk/>
          <pc:sldMk cId="511112770" sldId="257"/>
        </pc:sldMkLst>
        <pc:spChg chg="mod">
          <ac:chgData name="giovanna filazzola" userId="b46d5427-49df-433a-9e3a-135eeb868dc0" providerId="ADAL" clId="{7CB9CCD7-EB60-4A67-B5E2-0E22CC55FFA1}" dt="2026-09-02T07:29:18.402" v="23" actId="2"/>
          <ac:spMkLst>
            <pc:docMk/>
            <pc:sldMk cId="511112770" sldId="257"/>
            <ac:spMk id="7" creationId="{6A5FC00C-1DF4-4524-925A-1F0FA5DDE625}"/>
          </ac:spMkLst>
        </pc:spChg>
        <pc:spChg chg="mod">
          <ac:chgData name="giovanna filazzola" userId="b46d5427-49df-433a-9e3a-135eeb868dc0" providerId="ADAL" clId="{7CB9CCD7-EB60-4A67-B5E2-0E22CC55FFA1}" dt="2026-09-02T07:29:19.028" v="24" actId="2"/>
          <ac:spMkLst>
            <pc:docMk/>
            <pc:sldMk cId="511112770" sldId="257"/>
            <ac:spMk id="9" creationId="{257418A9-7E0C-4A07-8E6C-A918A6968218}"/>
          </ac:spMkLst>
        </pc:spChg>
        <pc:spChg chg="mod">
          <ac:chgData name="giovanna filazzola" userId="b46d5427-49df-433a-9e3a-135eeb868dc0" providerId="ADAL" clId="{7CB9CCD7-EB60-4A67-B5E2-0E22CC55FFA1}" dt="2026-09-02T07:29:19.637" v="25" actId="2"/>
          <ac:spMkLst>
            <pc:docMk/>
            <pc:sldMk cId="511112770" sldId="257"/>
            <ac:spMk id="11" creationId="{127A2385-C5F3-47F8-8108-5D2B7D8A10C7}"/>
          </ac:spMkLst>
        </pc:spChg>
        <pc:spChg chg="mod">
          <ac:chgData name="giovanna filazzola" userId="b46d5427-49df-433a-9e3a-135eeb868dc0" providerId="ADAL" clId="{7CB9CCD7-EB60-4A67-B5E2-0E22CC55FFA1}" dt="2026-09-02T07:29:20.348" v="26" actId="2"/>
          <ac:spMkLst>
            <pc:docMk/>
            <pc:sldMk cId="511112770" sldId="257"/>
            <ac:spMk id="15" creationId="{4470D924-069F-49CB-B659-87A84C43E325}"/>
          </ac:spMkLst>
        </pc:spChg>
        <pc:spChg chg="mod">
          <ac:chgData name="giovanna filazzola" userId="b46d5427-49df-433a-9e3a-135eeb868dc0" providerId="ADAL" clId="{7CB9CCD7-EB60-4A67-B5E2-0E22CC55FFA1}" dt="2026-09-02T07:29:21.686" v="27" actId="2"/>
          <ac:spMkLst>
            <pc:docMk/>
            <pc:sldMk cId="511112770" sldId="257"/>
            <ac:spMk id="17" creationId="{572CE8FA-D649-4ACA-8EA1-15D8E396CA1C}"/>
          </ac:spMkLst>
        </pc:spChg>
        <pc:spChg chg="mod">
          <ac:chgData name="giovanna filazzola" userId="b46d5427-49df-433a-9e3a-135eeb868dc0" providerId="ADAL" clId="{7CB9CCD7-EB60-4A67-B5E2-0E22CC55FFA1}" dt="2026-09-02T07:29:22.998" v="29" actId="2"/>
          <ac:spMkLst>
            <pc:docMk/>
            <pc:sldMk cId="511112770" sldId="257"/>
            <ac:spMk id="19" creationId="{919704AF-F4EE-4873-BBF6-248D654F2ABC}"/>
          </ac:spMkLst>
        </pc:spChg>
      </pc:sldChg>
      <pc:sldChg chg="modSp mod modNotesTx">
        <pc:chgData name="giovanna filazzola" userId="b46d5427-49df-433a-9e3a-135eeb868dc0" providerId="ADAL" clId="{7CB9CCD7-EB60-4A67-B5E2-0E22CC55FFA1}" dt="2026-09-02T07:29:38.958" v="91" actId="2"/>
        <pc:sldMkLst>
          <pc:docMk/>
          <pc:sldMk cId="247627718" sldId="258"/>
        </pc:sldMkLst>
        <pc:spChg chg="mod">
          <ac:chgData name="giovanna filazzola" userId="b46d5427-49df-433a-9e3a-135eeb868dc0" providerId="ADAL" clId="{7CB9CCD7-EB60-4A67-B5E2-0E22CC55FFA1}" dt="2026-09-02T07:29:29.367" v="45" actId="2"/>
          <ac:spMkLst>
            <pc:docMk/>
            <pc:sldMk cId="247627718" sldId="258"/>
            <ac:spMk id="6" creationId="{632A213A-81A0-4552-A256-A47D77C0279C}"/>
          </ac:spMkLst>
        </pc:spChg>
        <pc:spChg chg="mod">
          <ac:chgData name="giovanna filazzola" userId="b46d5427-49df-433a-9e3a-135eeb868dc0" providerId="ADAL" clId="{7CB9CCD7-EB60-4A67-B5E2-0E22CC55FFA1}" dt="2026-09-02T07:29:32.680" v="60" actId="2"/>
          <ac:spMkLst>
            <pc:docMk/>
            <pc:sldMk cId="247627718" sldId="258"/>
            <ac:spMk id="9" creationId="{A3B20835-606E-49AA-96AF-4AD12B508321}"/>
          </ac:spMkLst>
        </pc:spChg>
        <pc:spChg chg="mod">
          <ac:chgData name="giovanna filazzola" userId="b46d5427-49df-433a-9e3a-135eeb868dc0" providerId="ADAL" clId="{7CB9CCD7-EB60-4A67-B5E2-0E22CC55FFA1}" dt="2026-09-02T07:29:37.936" v="86" actId="2"/>
          <ac:spMkLst>
            <pc:docMk/>
            <pc:sldMk cId="247627718" sldId="258"/>
            <ac:spMk id="12" creationId="{C4015DBD-7D6C-45B6-92B9-4CD661CDF6E9}"/>
          </ac:spMkLst>
        </pc:spChg>
      </pc:sldChg>
      <pc:sldChg chg="addSp modSp mod">
        <pc:chgData name="giovanna filazzola" userId="b46d5427-49df-433a-9e3a-135eeb868dc0" providerId="ADAL" clId="{7CB9CCD7-EB60-4A67-B5E2-0E22CC55FFA1}" dt="2026-09-02T07:27:57.954" v="14" actId="1076"/>
        <pc:sldMkLst>
          <pc:docMk/>
          <pc:sldMk cId="1045179997" sldId="259"/>
        </pc:sldMkLst>
        <pc:picChg chg="add mod modCrop">
          <ac:chgData name="giovanna filazzola" userId="b46d5427-49df-433a-9e3a-135eeb868dc0" providerId="ADAL" clId="{7CB9CCD7-EB60-4A67-B5E2-0E22CC55FFA1}" dt="2026-09-02T07:27:57.954" v="14" actId="1076"/>
          <ac:picMkLst>
            <pc:docMk/>
            <pc:sldMk cId="1045179997" sldId="259"/>
            <ac:picMk id="11" creationId="{39BB53AD-F983-428D-F202-45B236865D89}"/>
          </ac:picMkLst>
        </pc:picChg>
      </pc:sldChg>
      <pc:sldChg chg="modSp mod">
        <pc:chgData name="giovanna filazzola" userId="b46d5427-49df-433a-9e3a-135eeb868dc0" providerId="ADAL" clId="{7CB9CCD7-EB60-4A67-B5E2-0E22CC55FFA1}" dt="2026-09-02T07:26:39.278" v="7" actId="20577"/>
        <pc:sldMkLst>
          <pc:docMk/>
          <pc:sldMk cId="1576449754" sldId="260"/>
        </pc:sldMkLst>
        <pc:spChg chg="mod">
          <ac:chgData name="giovanna filazzola" userId="b46d5427-49df-433a-9e3a-135eeb868dc0" providerId="ADAL" clId="{7CB9CCD7-EB60-4A67-B5E2-0E22CC55FFA1}" dt="2026-09-02T07:26:39.278" v="7" actId="20577"/>
          <ac:spMkLst>
            <pc:docMk/>
            <pc:sldMk cId="1576449754" sldId="260"/>
            <ac:spMk id="6" creationId="{E4BF4B5B-A474-442B-AD76-8128371523DB}"/>
          </ac:spMkLst>
        </pc:spChg>
      </pc:sldChg>
      <pc:sldChg chg="modSp">
        <pc:chgData name="giovanna filazzola" userId="b46d5427-49df-433a-9e3a-135eeb868dc0" providerId="ADAL" clId="{7CB9CCD7-EB60-4A67-B5E2-0E22CC55FFA1}" dt="2026-09-01T07:18:01.306" v="4" actId="14826"/>
        <pc:sldMkLst>
          <pc:docMk/>
          <pc:sldMk cId="1914845089" sldId="269"/>
        </pc:sldMkLst>
        <pc:picChg chg="mod">
          <ac:chgData name="giovanna filazzola" userId="b46d5427-49df-433a-9e3a-135eeb868dc0" providerId="ADAL" clId="{7CB9CCD7-EB60-4A67-B5E2-0E22CC55FFA1}" dt="2026-09-01T07:18:01.306" v="4" actId="14826"/>
          <ac:picMkLst>
            <pc:docMk/>
            <pc:sldMk cId="1914845089" sldId="269"/>
            <ac:picMk id="26"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[Sources]</a:t>
            </a:r>
          </a:p>
          <a:p>
            <a:r>
              <a:rPr dirty="0"/>
              <a:t>- Contenuti: presentazione originale fornita dall’utente (file ODP).</a:t>
            </a:r>
          </a:p>
          <a:p>
            <a:r>
              <a:rPr dirty="0"/>
              <a:t>[/Sources]</a:t>
            </a:r>
          </a:p>
        </p:txBody>
      </p:sp>
      <p:sp>
        <p:nvSpPr>
          <p:cNvPr id="4" name="Slide Number Placeholder 3"/>
          <p:cNvSpPr>
            <a:spLocks noGrp="1"/>
          </p:cNvSpPr>
          <p:nvPr>
            <p:ph type="sldNum" idx="5"/>
          </p:nvPr>
        </p:nvSpPr>
        <p:spPr/>
        <p:txBody>
          <a:bodyPr/>
          <a:lstStyle/>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[Sources]</a:t>
            </a:r>
          </a:p>
          <a:p>
            <a:r>
              <a:rPr dirty="0"/>
              <a:t>- Contenuti: presentazione originale fornita dall’utente (file ODP).</a:t>
            </a:r>
          </a:p>
          <a:p>
            <a:r>
              <a:rPr dirty="0"/>
              <a:t>[/Sources]</a:t>
            </a:r>
          </a:p>
        </p:txBody>
      </p:sp>
      <p:sp>
        <p:nvSpPr>
          <p:cNvPr id="4" name="Slide Number Placeholder 3"/>
          <p:cNvSpPr>
            <a:spLocks noGrp="1"/>
          </p:cNvSpPr>
          <p:nvPr>
            <p:ph type="sldNum" idx="5"/>
          </p:nvPr>
        </p:nvSpPr>
        <p:spPr/>
        <p:txBody>
          <a:bodyPr/>
          <a:lstStyle/>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[Sources]</a:t>
            </a:r>
          </a:p>
          <a:p>
            <a:r>
              <a:rPr dirty="0"/>
              <a:t>- Contenuti: presentazione originale fornita dall’utente (file ODP).</a:t>
            </a:r>
          </a:p>
          <a:p>
            <a:r>
              <a:rPr dirty="0"/>
              <a:t>[/Sources]</a:t>
            </a:r>
          </a:p>
        </p:txBody>
      </p:sp>
      <p:sp>
        <p:nvSpPr>
          <p:cNvPr id="4" name="Slide Number Placeholder 3"/>
          <p:cNvSpPr>
            <a:spLocks noGrp="1"/>
          </p:cNvSpPr>
          <p:nvPr>
            <p:ph type="sldNum" idx="5"/>
          </p:nvPr>
        </p:nvSpPr>
        <p:spPr/>
        <p:txBody>
          <a:bodyPr/>
          <a:lstStyle/>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Contenuti: presentazione originale fornita dall’utente (file ODP).</a:t>
            </a:r>
          </a:p>
          <a:p>
            <a:r>
              <a:t>- Immagine aggiuntiva: generata appositamente per questa revisione, senza persone reali identificabili.</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Contenuti: presentazione originale fornita dall’utente (file ODP).</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Contenuti: presentazione originale fornita dall’utente (file ODP).</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Contenuti: presentazione originale fornita dall’utente (file ODP).</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Contenuti: presentazione originale fornita dall’utente (file ODP).</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Contenuti: presentazione originale fornita dall’utente (file ODP).</a:t>
            </a:r>
          </a:p>
          <a:p>
            <a:r>
              <a:t>- Immagini: derivate dalle immagini presenti nella presentazione originale; il confronto anatomico è stato restaurato ad alta definizione senza cambiarne il significato.</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Contenuti: presentazione originale fornita dall’utente (file ODP).</a:t>
            </a:r>
          </a:p>
          <a:p>
            <a:r>
              <a:t>- Immagine aggiuntiva: generata appositamente per questa revisione, senza persone reali identificabili.</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Contenuti: presentazione originale fornita dall’utente (file ODP).</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Contenuti: presentazione originale fornita dall’utente (file ODP).</a:t>
            </a:r>
          </a:p>
          <a:p>
            <a:r>
              <a:t>- Immagine aggiuntiva: generata appositamente per questa revisione, senza persone reali identificabili.</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Contenuti: presentazione originale fornita dall’utente (file ODP).</a:t>
            </a:r>
          </a:p>
          <a:p>
            <a:r>
              <a:t>- Immagine aggiuntiva: generata appositamente per questa revisione.</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Contenuti: presentazione originale fornita dall’utente (file ODP).</a:t>
            </a:r>
          </a:p>
          <a:p>
            <a:r>
              <a:t>- Immagine conclusiva: immagine della presentazione originale, aumentata di risoluzione e nitidezza.</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EF"/>
        </a:solidFill>
        <a:effectLst/>
      </p:bgPr>
    </p:bg>
    <p:spTree>
      <p:nvGrpSpPr>
        <p:cNvPr id="1" name=""/>
        <p:cNvGrpSpPr/>
        <p:nvPr/>
      </p:nvGrpSpPr>
      <p:grpSpPr>
        <a:xfrm>
          <a:off x="0" y="0"/>
          <a:ext cx="0" cy="0"/>
          <a:chOff x="0" y="0"/>
          <a:chExt cx="0" cy="0"/>
        </a:xfrm>
      </p:grpSpPr>
      <p:sp>
        <p:nvSpPr>
          <p:cNvPr id="9" name="Campo blu">
            <a:extLst>
              <a:ext uri="{FF2B5EF4-FFF2-40B4-BE49-F238E27FC236}">
                <a16:creationId xmlns:a16="http://schemas.microsoft.com/office/drawing/2014/main" id="{6839E2AE-A765-4A6E-8342-809F6C5EBD23}"/>
              </a:ext>
            </a:extLst>
          </p:cNvPr>
          <p:cNvSpPr>
            <a:spLocks noGrp="1"/>
          </p:cNvSpPr>
          <p:nvPr/>
        </p:nvSpPr>
        <p:spPr>
          <a:xfrm>
            <a:off x="8334375" y="0"/>
            <a:ext cx="3857625" cy="6858000"/>
          </a:xfrm>
          <a:prstGeom prst="rect">
            <a:avLst/>
          </a:prstGeom>
          <a:solidFill>
            <a:srgbClr val="164258"/>
          </a:solidFill>
          <a:ln w="0">
            <a:noFill/>
            <a:prstDash val="solid"/>
          </a:ln>
        </p:spPr>
        <p:txBody>
          <a:bodyPr/>
          <a:lstStyle/>
          <a:p>
            <a:endParaRPr lang="it-IT" noProof="0" dirty="0"/>
          </a:p>
        </p:txBody>
      </p:sp>
      <p:sp>
        <p:nvSpPr>
          <p:cNvPr id="2" name="Cerchio salvia">
            <a:extLst>
              <a:ext uri="{FF2B5EF4-FFF2-40B4-BE49-F238E27FC236}">
                <a16:creationId xmlns:a16="http://schemas.microsoft.com/office/drawing/2014/main" id="{9E4BB022-9521-44F1-8580-8B6764D5CFEB}"/>
              </a:ext>
            </a:extLst>
          </p:cNvPr>
          <p:cNvSpPr>
            <a:spLocks noGrp="1"/>
          </p:cNvSpPr>
          <p:nvPr/>
        </p:nvSpPr>
        <p:spPr>
          <a:xfrm>
            <a:off x="9429750" y="0"/>
            <a:ext cx="2571750" cy="2571750"/>
          </a:xfrm>
          <a:prstGeom prst="roundRect">
            <a:avLst>
              <a:gd name="adj" fmla="val 50000"/>
            </a:avLst>
          </a:prstGeom>
          <a:solidFill>
            <a:srgbClr val="78958A"/>
          </a:solidFill>
          <a:ln w="0">
            <a:noFill/>
            <a:prstDash val="solid"/>
          </a:ln>
        </p:spPr>
        <p:txBody>
          <a:bodyPr/>
          <a:lstStyle/>
          <a:p>
            <a:endParaRPr lang="it-IT" noProof="0" dirty="0"/>
          </a:p>
        </p:txBody>
      </p:sp>
      <p:sp>
        <p:nvSpPr>
          <p:cNvPr id="3" name="Cerchio pesca">
            <a:extLst>
              <a:ext uri="{FF2B5EF4-FFF2-40B4-BE49-F238E27FC236}">
                <a16:creationId xmlns:a16="http://schemas.microsoft.com/office/drawing/2014/main" id="{13BDA0DD-83D8-4F88-BFCA-ADDD4D085B22}"/>
              </a:ext>
            </a:extLst>
          </p:cNvPr>
          <p:cNvSpPr>
            <a:spLocks noGrp="1"/>
          </p:cNvSpPr>
          <p:nvPr/>
        </p:nvSpPr>
        <p:spPr>
          <a:xfrm>
            <a:off x="7620000" y="4762500"/>
            <a:ext cx="2095500" cy="2095500"/>
          </a:xfrm>
          <a:prstGeom prst="roundRect">
            <a:avLst>
              <a:gd name="adj" fmla="val 50000"/>
            </a:avLst>
          </a:prstGeom>
          <a:solidFill>
            <a:srgbClr val="F3E1DA"/>
          </a:solidFill>
          <a:ln w="0">
            <a:noFill/>
            <a:prstDash val="solid"/>
          </a:ln>
        </p:spPr>
        <p:txBody>
          <a:bodyPr/>
          <a:lstStyle/>
          <a:p>
            <a:endParaRPr lang="it-IT" noProof="0" dirty="0"/>
          </a:p>
        </p:txBody>
      </p:sp>
      <p:sp>
        <p:nvSpPr>
          <p:cNvPr id="4" name="Linea verticale">
            <a:extLst>
              <a:ext uri="{FF2B5EF4-FFF2-40B4-BE49-F238E27FC236}">
                <a16:creationId xmlns:a16="http://schemas.microsoft.com/office/drawing/2014/main" id="{6E6E936E-2361-47BB-8E68-5E231A3AC93D}"/>
              </a:ext>
            </a:extLst>
          </p:cNvPr>
          <p:cNvSpPr>
            <a:spLocks noGrp="1"/>
          </p:cNvSpPr>
          <p:nvPr/>
        </p:nvSpPr>
        <p:spPr>
          <a:xfrm>
            <a:off x="685800" y="1695450"/>
            <a:ext cx="66675" cy="3000375"/>
          </a:xfrm>
          <a:prstGeom prst="roundRect">
            <a:avLst>
              <a:gd name="adj" fmla="val 50000"/>
            </a:avLst>
          </a:prstGeom>
          <a:solidFill>
            <a:srgbClr val="C56E5B"/>
          </a:solidFill>
          <a:ln w="0">
            <a:noFill/>
            <a:prstDash val="solid"/>
          </a:ln>
        </p:spPr>
        <p:txBody>
          <a:bodyPr/>
          <a:lstStyle/>
          <a:p>
            <a:endParaRPr lang="it-IT" noProof="0" dirty="0"/>
          </a:p>
        </p:txBody>
      </p:sp>
      <p:pic>
        <p:nvPicPr>
          <p:cNvPr id="13" name="Immagine 12"/>
          <p:cNvPicPr>
            <a:picLocks noChangeAspect="1"/>
          </p:cNvPicPr>
          <p:nvPr/>
        </p:nvPicPr>
        <p:blipFill>
          <a:blip r:embed="rId3"/>
          <a:stretch/>
        </p:blipFill>
        <p:spPr>
          <a:xfrm>
            <a:off x="685800" y="514350"/>
            <a:ext cx="1905000" cy="460031"/>
          </a:xfrm>
          <a:prstGeom prst="rect">
            <a:avLst/>
          </a:prstGeom>
        </p:spPr>
      </p:pic>
      <p:sp>
        <p:nvSpPr>
          <p:cNvPr id="6" name="Titolo">
            <a:extLst>
              <a:ext uri="{FF2B5EF4-FFF2-40B4-BE49-F238E27FC236}">
                <a16:creationId xmlns:a16="http://schemas.microsoft.com/office/drawing/2014/main" id="{1667CC25-83CE-497F-9A13-2B1232EAA90D}"/>
              </a:ext>
            </a:extLst>
          </p:cNvPr>
          <p:cNvSpPr>
            <a:spLocks noGrp="1"/>
          </p:cNvSpPr>
          <p:nvPr/>
        </p:nvSpPr>
        <p:spPr>
          <a:xfrm>
            <a:off x="1066800" y="1828800"/>
            <a:ext cx="6797040" cy="904875"/>
          </a:xfrm>
          <a:prstGeom prst="rect">
            <a:avLst/>
          </a:prstGeom>
          <a:noFill/>
          <a:ln w="0">
            <a:noFill/>
            <a:prstDash val="solid"/>
          </a:ln>
        </p:spPr>
        <p:txBody>
          <a:bodyPr wrap="square" lIns="0" tIns="0" rIns="0" bIns="0" anchor="t">
            <a:noAutofit/>
          </a:bodyPr>
          <a:lstStyle/>
          <a:p>
            <a:pPr algn="l">
              <a:lnSpc>
                <a:spcPct val="96000"/>
              </a:lnSpc>
              <a:buNone/>
              <a:defRPr sz="4200" b="1" i="0">
                <a:solidFill>
                  <a:srgbClr val="164258"/>
                </a:solidFill>
                <a:latin typeface="Aptos"/>
                <a:ea typeface="Aptos"/>
                <a:cs typeface="Aptos"/>
              </a:defRPr>
            </a:pPr>
            <a:r>
              <a:rPr lang="it-IT" sz="4000" b="1" i="0" noProof="0" dirty="0">
                <a:solidFill>
                  <a:srgbClr val="164258"/>
                </a:solidFill>
                <a:latin typeface="Aptos"/>
                <a:ea typeface="Aptos"/>
                <a:cs typeface="Aptos"/>
              </a:rPr>
              <a:t>I  SABATI   DELL’  ALZHEIMER</a:t>
            </a:r>
          </a:p>
        </p:txBody>
      </p:sp>
      <p:sp>
        <p:nvSpPr>
          <p:cNvPr id="7" name="Sottotitolo">
            <a:extLst>
              <a:ext uri="{FF2B5EF4-FFF2-40B4-BE49-F238E27FC236}">
                <a16:creationId xmlns:a16="http://schemas.microsoft.com/office/drawing/2014/main" id="{57EFEE74-B8B7-4441-8F45-78229381DBF2}"/>
              </a:ext>
            </a:extLst>
          </p:cNvPr>
          <p:cNvSpPr>
            <a:spLocks noGrp="1"/>
          </p:cNvSpPr>
          <p:nvPr/>
        </p:nvSpPr>
        <p:spPr>
          <a:xfrm>
            <a:off x="1066800" y="3000375"/>
            <a:ext cx="6048375" cy="1143000"/>
          </a:xfrm>
          <a:prstGeom prst="rect">
            <a:avLst/>
          </a:prstGeom>
          <a:noFill/>
          <a:ln w="0">
            <a:noFill/>
            <a:prstDash val="solid"/>
          </a:ln>
        </p:spPr>
        <p:txBody>
          <a:bodyPr wrap="square" lIns="0" tIns="0" rIns="0" bIns="0" anchor="t">
            <a:noAutofit/>
          </a:bodyPr>
          <a:lstStyle/>
          <a:p>
            <a:pPr algn="l">
              <a:lnSpc>
                <a:spcPct val="112000"/>
              </a:lnSpc>
              <a:buNone/>
              <a:defRPr sz="2175" b="0" i="0">
                <a:solidFill>
                  <a:srgbClr val="C56E5B"/>
                </a:solidFill>
                <a:latin typeface="Aptos"/>
                <a:ea typeface="Aptos"/>
                <a:cs typeface="Aptos"/>
              </a:defRPr>
            </a:pPr>
            <a:r>
              <a:rPr lang="it-IT" sz="2175" b="0" i="0" noProof="0" dirty="0">
                <a:solidFill>
                  <a:srgbClr val="C56E5B"/>
                </a:solidFill>
                <a:latin typeface="Aptos"/>
                <a:ea typeface="Aptos"/>
                <a:cs typeface="Aptos"/>
              </a:rPr>
              <a:t>«Comprendere l’Alzheimer e le altre demenze:</a:t>
            </a:r>
          </a:p>
          <a:p>
            <a:pPr algn="l">
              <a:lnSpc>
                <a:spcPct val="112000"/>
              </a:lnSpc>
              <a:buNone/>
              <a:defRPr sz="2175" b="0" i="0">
                <a:solidFill>
                  <a:srgbClr val="C56E5B"/>
                </a:solidFill>
                <a:latin typeface="Aptos"/>
                <a:ea typeface="Aptos"/>
                <a:cs typeface="Aptos"/>
              </a:defRPr>
            </a:pPr>
            <a:r>
              <a:rPr lang="it-IT" sz="2175" b="0" i="0" noProof="0" dirty="0">
                <a:solidFill>
                  <a:srgbClr val="C56E5B"/>
                </a:solidFill>
                <a:latin typeface="Aptos"/>
                <a:ea typeface="Aptos"/>
                <a:cs typeface="Aptos"/>
              </a:rPr>
              <a:t>sintomi, evoluzione e falsi miti»</a:t>
            </a:r>
          </a:p>
        </p:txBody>
      </p:sp>
      <p:sp>
        <p:nvSpPr>
          <p:cNvPr id="8" name="Relatrice e data">
            <a:extLst>
              <a:ext uri="{FF2B5EF4-FFF2-40B4-BE49-F238E27FC236}">
                <a16:creationId xmlns:a16="http://schemas.microsoft.com/office/drawing/2014/main" id="{EC71D0BE-CA0A-476F-94F5-339812BBFF03}"/>
              </a:ext>
            </a:extLst>
          </p:cNvPr>
          <p:cNvSpPr>
            <a:spLocks noGrp="1"/>
          </p:cNvSpPr>
          <p:nvPr/>
        </p:nvSpPr>
        <p:spPr>
          <a:xfrm>
            <a:off x="1066800" y="5105400"/>
            <a:ext cx="6191250" cy="419100"/>
          </a:xfrm>
          <a:prstGeom prst="rect">
            <a:avLst/>
          </a:prstGeom>
          <a:noFill/>
          <a:ln w="0">
            <a:noFill/>
            <a:prstDash val="solid"/>
          </a:ln>
        </p:spPr>
        <p:txBody>
          <a:bodyPr wrap="square" lIns="0" tIns="0" rIns="0" bIns="0" anchor="t">
            <a:noAutofit/>
          </a:bodyPr>
          <a:lstStyle/>
          <a:p>
            <a:pPr algn="l">
              <a:lnSpc>
                <a:spcPct val="108000"/>
              </a:lnSpc>
              <a:buNone/>
              <a:defRPr sz="1575" b="1" i="0">
                <a:solidFill>
                  <a:srgbClr val="60717A"/>
                </a:solidFill>
                <a:latin typeface="Aptos"/>
                <a:ea typeface="Aptos"/>
                <a:cs typeface="Aptos"/>
              </a:defRPr>
            </a:pPr>
            <a:r>
              <a:rPr lang="it-IT" sz="1575" b="1" i="0" noProof="0" dirty="0">
                <a:solidFill>
                  <a:srgbClr val="60717A"/>
                </a:solidFill>
                <a:latin typeface="Aptos"/>
                <a:ea typeface="Aptos"/>
                <a:cs typeface="Aptos"/>
              </a:rPr>
              <a:t>5 Settembre 2026 – Dott.ssa Maria Cottino, geriatra</a:t>
            </a:r>
          </a:p>
        </p:txBody>
      </p:sp>
    </p:spTree>
    <p:extLst>
      <p:ext uri="{BB962C8B-B14F-4D97-AF65-F5344CB8AC3E}">
        <p14:creationId xmlns:p14="http://schemas.microsoft.com/office/powerpoint/2010/main" val="194300286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sp>
        <p:nvSpPr>
          <p:cNvPr id="22" name="Titolo">
            <a:extLst>
              <a:ext uri="{FF2B5EF4-FFF2-40B4-BE49-F238E27FC236}">
                <a16:creationId xmlns:a16="http://schemas.microsoft.com/office/drawing/2014/main" id="{A8E803E0-81DB-4B6E-B825-1C9F99499BC6}"/>
              </a:ext>
            </a:extLst>
          </p:cNvPr>
          <p:cNvSpPr>
            <a:spLocks noGrp="1"/>
          </p:cNvSpPr>
          <p:nvPr/>
        </p:nvSpPr>
        <p:spPr>
          <a:xfrm>
            <a:off x="685800" y="419100"/>
            <a:ext cx="8763000" cy="590550"/>
          </a:xfrm>
          <a:prstGeom prst="rect">
            <a:avLst/>
          </a:prstGeom>
          <a:noFill/>
          <a:ln w="0">
            <a:noFill/>
            <a:prstDash val="solid"/>
          </a:ln>
        </p:spPr>
        <p:txBody>
          <a:bodyPr wrap="square" lIns="0" tIns="0" rIns="0" bIns="0" anchor="t">
            <a:noAutofit/>
          </a:bodyPr>
          <a:lstStyle/>
          <a:p>
            <a:pPr algn="l">
              <a:lnSpc>
                <a:spcPct val="98000"/>
              </a:lnSpc>
              <a:buNone/>
              <a:defRPr sz="3225" b="1" i="0">
                <a:solidFill>
                  <a:srgbClr val="C56E5B"/>
                </a:solidFill>
                <a:latin typeface="Aptos"/>
                <a:ea typeface="Aptos"/>
                <a:cs typeface="Aptos"/>
              </a:defRPr>
            </a:pPr>
            <a:r>
              <a:rPr sz="3225" b="1" i="0" dirty="0">
                <a:solidFill>
                  <a:srgbClr val="C56E5B"/>
                </a:solidFill>
                <a:latin typeface="Aptos"/>
                <a:ea typeface="Aptos"/>
                <a:cs typeface="Aptos"/>
              </a:rPr>
              <a:t>PROGRAMMA</a:t>
            </a:r>
          </a:p>
        </p:txBody>
      </p:sp>
      <p:sp>
        <p:nvSpPr>
          <p:cNvPr id="2" name="Linea titolo">
            <a:extLst>
              <a:ext uri="{FF2B5EF4-FFF2-40B4-BE49-F238E27FC236}">
                <a16:creationId xmlns:a16="http://schemas.microsoft.com/office/drawing/2014/main" id="{EE024D39-7250-4C84-A2D3-ACC5317D254D}"/>
              </a:ext>
            </a:extLst>
          </p:cNvPr>
          <p:cNvSpPr>
            <a:spLocks noGrp="1"/>
          </p:cNvSpPr>
          <p:nvPr/>
        </p:nvSpPr>
        <p:spPr>
          <a:xfrm>
            <a:off x="685800" y="1066800"/>
            <a:ext cx="1619250" cy="38100"/>
          </a:xfrm>
          <a:prstGeom prst="roundRect">
            <a:avLst>
              <a:gd name="adj" fmla="val 50000"/>
            </a:avLst>
          </a:prstGeom>
          <a:solidFill>
            <a:srgbClr val="C56E5B"/>
          </a:solidFill>
          <a:ln w="0">
            <a:noFill/>
            <a:prstDash val="solid"/>
          </a:ln>
        </p:spPr>
        <p:txBody>
          <a:bodyPr/>
          <a:lstStyle/>
          <a:p>
            <a:endParaRPr lang="it-IT" dirty="0"/>
          </a:p>
        </p:txBody>
      </p:sp>
      <p:pic>
        <p:nvPicPr>
          <p:cNvPr id="24" name="Immagine 23"/>
          <p:cNvPicPr>
            <a:picLocks noChangeAspect="1"/>
          </p:cNvPicPr>
          <p:nvPr/>
        </p:nvPicPr>
        <p:blipFill>
          <a:blip r:embed="rId3"/>
          <a:stretch/>
        </p:blipFill>
        <p:spPr>
          <a:xfrm>
            <a:off x="9953625" y="285750"/>
            <a:ext cx="1619250" cy="391026"/>
          </a:xfrm>
          <a:prstGeom prst="rect">
            <a:avLst/>
          </a:prstGeom>
        </p:spPr>
      </p:pic>
      <p:sp>
        <p:nvSpPr>
          <p:cNvPr id="4" name="Pannello programma">
            <a:extLst>
              <a:ext uri="{FF2B5EF4-FFF2-40B4-BE49-F238E27FC236}">
                <a16:creationId xmlns:a16="http://schemas.microsoft.com/office/drawing/2014/main" id="{E2431E0D-C289-49AA-97DA-559C3A824640}"/>
              </a:ext>
            </a:extLst>
          </p:cNvPr>
          <p:cNvSpPr>
            <a:spLocks noGrp="1"/>
          </p:cNvSpPr>
          <p:nvPr/>
        </p:nvSpPr>
        <p:spPr>
          <a:xfrm>
            <a:off x="933450" y="1466850"/>
            <a:ext cx="10325100" cy="4514850"/>
          </a:xfrm>
          <a:prstGeom prst="roundRect">
            <a:avLst>
              <a:gd name="adj" fmla="val 5907"/>
            </a:avLst>
          </a:prstGeom>
          <a:solidFill>
            <a:srgbClr val="F7F4EF"/>
          </a:solidFill>
          <a:ln w="9525">
            <a:solidFill>
              <a:srgbClr val="D6DED9"/>
            </a:solidFill>
            <a:prstDash val="solid"/>
          </a:ln>
        </p:spPr>
        <p:txBody>
          <a:bodyPr/>
          <a:lstStyle/>
          <a:p>
            <a:endParaRPr lang="it-IT" dirty="0"/>
          </a:p>
        </p:txBody>
      </p:sp>
      <p:sp>
        <p:nvSpPr>
          <p:cNvPr id="5" name="Linea percorso">
            <a:extLst>
              <a:ext uri="{FF2B5EF4-FFF2-40B4-BE49-F238E27FC236}">
                <a16:creationId xmlns:a16="http://schemas.microsoft.com/office/drawing/2014/main" id="{2F245D11-BA03-45FE-BDB6-741F1D5C2077}"/>
              </a:ext>
            </a:extLst>
          </p:cNvPr>
          <p:cNvSpPr>
            <a:spLocks noGrp="1"/>
          </p:cNvSpPr>
          <p:nvPr/>
        </p:nvSpPr>
        <p:spPr>
          <a:xfrm>
            <a:off x="1619250" y="1971675"/>
            <a:ext cx="38100" cy="3219450"/>
          </a:xfrm>
          <a:prstGeom prst="roundRect">
            <a:avLst>
              <a:gd name="adj" fmla="val 50000"/>
            </a:avLst>
          </a:prstGeom>
          <a:solidFill>
            <a:srgbClr val="E3ECE7"/>
          </a:solidFill>
          <a:ln w="0">
            <a:noFill/>
            <a:prstDash val="solid"/>
          </a:ln>
        </p:spPr>
        <p:txBody>
          <a:bodyPr/>
          <a:lstStyle/>
          <a:p>
            <a:endParaRPr lang="it-IT" dirty="0"/>
          </a:p>
        </p:txBody>
      </p:sp>
      <p:sp>
        <p:nvSpPr>
          <p:cNvPr id="6" name="Punto 1">
            <a:extLst>
              <a:ext uri="{FF2B5EF4-FFF2-40B4-BE49-F238E27FC236}">
                <a16:creationId xmlns:a16="http://schemas.microsoft.com/office/drawing/2014/main" id="{372F80EB-9FA5-48E5-A742-93389F526E50}"/>
              </a:ext>
            </a:extLst>
          </p:cNvPr>
          <p:cNvSpPr>
            <a:spLocks noGrp="1"/>
          </p:cNvSpPr>
          <p:nvPr/>
        </p:nvSpPr>
        <p:spPr>
          <a:xfrm>
            <a:off x="1485900" y="1895475"/>
            <a:ext cx="295275" cy="295275"/>
          </a:xfrm>
          <a:prstGeom prst="roundRect">
            <a:avLst>
              <a:gd name="adj" fmla="val 50000"/>
            </a:avLst>
          </a:prstGeom>
          <a:solidFill>
            <a:srgbClr val="1F5D7A"/>
          </a:solidFill>
          <a:ln w="0">
            <a:noFill/>
            <a:prstDash val="solid"/>
          </a:ln>
        </p:spPr>
        <p:txBody>
          <a:bodyPr/>
          <a:lstStyle/>
          <a:p>
            <a:endParaRPr lang="it-IT" dirty="0"/>
          </a:p>
        </p:txBody>
      </p:sp>
      <p:sp>
        <p:nvSpPr>
          <p:cNvPr id="7" name="Voce programma 1">
            <a:extLst>
              <a:ext uri="{FF2B5EF4-FFF2-40B4-BE49-F238E27FC236}">
                <a16:creationId xmlns:a16="http://schemas.microsoft.com/office/drawing/2014/main" id="{6A5FC00C-1DF4-4524-925A-1F0FA5DDE625}"/>
              </a:ext>
            </a:extLst>
          </p:cNvPr>
          <p:cNvSpPr>
            <a:spLocks noGrp="1"/>
          </p:cNvSpPr>
          <p:nvPr/>
        </p:nvSpPr>
        <p:spPr>
          <a:xfrm>
            <a:off x="2057400" y="1781175"/>
            <a:ext cx="7620000" cy="457200"/>
          </a:xfrm>
          <a:prstGeom prst="rect">
            <a:avLst/>
          </a:prstGeom>
          <a:noFill/>
          <a:ln w="0">
            <a:noFill/>
            <a:prstDash val="solid"/>
          </a:ln>
        </p:spPr>
        <p:txBody>
          <a:bodyPr wrap="square" lIns="0" tIns="0" rIns="0" bIns="0" anchor="ctr">
            <a:noAutofit/>
          </a:bodyPr>
          <a:lstStyle/>
          <a:p>
            <a:pPr algn="l">
              <a:lnSpc>
                <a:spcPct val="108000"/>
              </a:lnSpc>
              <a:buNone/>
              <a:defRPr sz="2025" b="0" i="0">
                <a:solidFill>
                  <a:srgbClr val="24343D"/>
                </a:solidFill>
                <a:latin typeface="Aptos"/>
                <a:ea typeface="Aptos"/>
                <a:cs typeface="Aptos"/>
              </a:defRPr>
            </a:pPr>
            <a:r>
              <a:rPr sz="2025" b="0" i="0" dirty="0">
                <a:solidFill>
                  <a:srgbClr val="24343D"/>
                </a:solidFill>
                <a:latin typeface="Aptos"/>
                <a:ea typeface="Aptos"/>
                <a:cs typeface="Aptos"/>
              </a:rPr>
              <a:t>Definizione di demenza</a:t>
            </a:r>
          </a:p>
        </p:txBody>
      </p:sp>
      <p:sp>
        <p:nvSpPr>
          <p:cNvPr id="8" name="Punto 2">
            <a:extLst>
              <a:ext uri="{FF2B5EF4-FFF2-40B4-BE49-F238E27FC236}">
                <a16:creationId xmlns:a16="http://schemas.microsoft.com/office/drawing/2014/main" id="{0D82A32F-08E1-4C0E-949F-3DCC90AF46A2}"/>
              </a:ext>
            </a:extLst>
          </p:cNvPr>
          <p:cNvSpPr>
            <a:spLocks noGrp="1"/>
          </p:cNvSpPr>
          <p:nvPr/>
        </p:nvSpPr>
        <p:spPr>
          <a:xfrm>
            <a:off x="1485900" y="2447925"/>
            <a:ext cx="295275" cy="295275"/>
          </a:xfrm>
          <a:prstGeom prst="roundRect">
            <a:avLst>
              <a:gd name="adj" fmla="val 50000"/>
            </a:avLst>
          </a:prstGeom>
          <a:solidFill>
            <a:srgbClr val="1F5D7A"/>
          </a:solidFill>
          <a:ln w="0">
            <a:noFill/>
            <a:prstDash val="solid"/>
          </a:ln>
        </p:spPr>
        <p:txBody>
          <a:bodyPr/>
          <a:lstStyle/>
          <a:p>
            <a:endParaRPr lang="it-IT" dirty="0"/>
          </a:p>
        </p:txBody>
      </p:sp>
      <p:sp>
        <p:nvSpPr>
          <p:cNvPr id="9" name="Voce programma 2">
            <a:extLst>
              <a:ext uri="{FF2B5EF4-FFF2-40B4-BE49-F238E27FC236}">
                <a16:creationId xmlns:a16="http://schemas.microsoft.com/office/drawing/2014/main" id="{257418A9-7E0C-4A07-8E6C-A918A6968218}"/>
              </a:ext>
            </a:extLst>
          </p:cNvPr>
          <p:cNvSpPr>
            <a:spLocks noGrp="1"/>
          </p:cNvSpPr>
          <p:nvPr/>
        </p:nvSpPr>
        <p:spPr>
          <a:xfrm>
            <a:off x="2057400" y="2333625"/>
            <a:ext cx="7620000" cy="457200"/>
          </a:xfrm>
          <a:prstGeom prst="rect">
            <a:avLst/>
          </a:prstGeom>
          <a:noFill/>
          <a:ln w="0">
            <a:noFill/>
            <a:prstDash val="solid"/>
          </a:ln>
        </p:spPr>
        <p:txBody>
          <a:bodyPr wrap="square" lIns="0" tIns="0" rIns="0" bIns="0" anchor="ctr">
            <a:noAutofit/>
          </a:bodyPr>
          <a:lstStyle/>
          <a:p>
            <a:pPr algn="l">
              <a:lnSpc>
                <a:spcPct val="108000"/>
              </a:lnSpc>
              <a:buNone/>
              <a:defRPr sz="2025" b="0" i="0">
                <a:solidFill>
                  <a:srgbClr val="24343D"/>
                </a:solidFill>
                <a:latin typeface="Aptos"/>
                <a:ea typeface="Aptos"/>
                <a:cs typeface="Aptos"/>
              </a:defRPr>
            </a:pPr>
            <a:r>
              <a:rPr sz="2025" b="0" i="0" dirty="0">
                <a:solidFill>
                  <a:srgbClr val="24343D"/>
                </a:solidFill>
                <a:latin typeface="Aptos"/>
                <a:ea typeface="Aptos"/>
                <a:cs typeface="Aptos"/>
              </a:rPr>
              <a:t>Tipi di demenza</a:t>
            </a:r>
          </a:p>
        </p:txBody>
      </p:sp>
      <p:sp>
        <p:nvSpPr>
          <p:cNvPr id="10" name="Punto 3">
            <a:extLst>
              <a:ext uri="{FF2B5EF4-FFF2-40B4-BE49-F238E27FC236}">
                <a16:creationId xmlns:a16="http://schemas.microsoft.com/office/drawing/2014/main" id="{8D5FD5CE-F7EC-47A6-8D07-767EDE776890}"/>
              </a:ext>
            </a:extLst>
          </p:cNvPr>
          <p:cNvSpPr>
            <a:spLocks noGrp="1"/>
          </p:cNvSpPr>
          <p:nvPr/>
        </p:nvSpPr>
        <p:spPr>
          <a:xfrm>
            <a:off x="1485900" y="3000375"/>
            <a:ext cx="295275" cy="295275"/>
          </a:xfrm>
          <a:prstGeom prst="roundRect">
            <a:avLst>
              <a:gd name="adj" fmla="val 50000"/>
            </a:avLst>
          </a:prstGeom>
          <a:solidFill>
            <a:srgbClr val="1F5D7A"/>
          </a:solidFill>
          <a:ln w="0">
            <a:noFill/>
            <a:prstDash val="solid"/>
          </a:ln>
        </p:spPr>
        <p:txBody>
          <a:bodyPr/>
          <a:lstStyle/>
          <a:p>
            <a:endParaRPr lang="it-IT" dirty="0"/>
          </a:p>
        </p:txBody>
      </p:sp>
      <p:sp>
        <p:nvSpPr>
          <p:cNvPr id="11" name="Voce programma 3">
            <a:extLst>
              <a:ext uri="{FF2B5EF4-FFF2-40B4-BE49-F238E27FC236}">
                <a16:creationId xmlns:a16="http://schemas.microsoft.com/office/drawing/2014/main" id="{127A2385-C5F3-47F8-8108-5D2B7D8A10C7}"/>
              </a:ext>
            </a:extLst>
          </p:cNvPr>
          <p:cNvSpPr>
            <a:spLocks noGrp="1"/>
          </p:cNvSpPr>
          <p:nvPr/>
        </p:nvSpPr>
        <p:spPr>
          <a:xfrm>
            <a:off x="2057400" y="2886075"/>
            <a:ext cx="7620000" cy="457200"/>
          </a:xfrm>
          <a:prstGeom prst="rect">
            <a:avLst/>
          </a:prstGeom>
          <a:noFill/>
          <a:ln w="0">
            <a:noFill/>
            <a:prstDash val="solid"/>
          </a:ln>
        </p:spPr>
        <p:txBody>
          <a:bodyPr wrap="square" lIns="0" tIns="0" rIns="0" bIns="0" anchor="ctr">
            <a:noAutofit/>
          </a:bodyPr>
          <a:lstStyle/>
          <a:p>
            <a:pPr algn="l">
              <a:lnSpc>
                <a:spcPct val="108000"/>
              </a:lnSpc>
              <a:buNone/>
              <a:defRPr sz="2025" b="0" i="0">
                <a:solidFill>
                  <a:srgbClr val="24343D"/>
                </a:solidFill>
                <a:latin typeface="Aptos"/>
                <a:ea typeface="Aptos"/>
                <a:cs typeface="Aptos"/>
              </a:defRPr>
            </a:pPr>
            <a:r>
              <a:rPr sz="2025" b="0" i="0" dirty="0">
                <a:solidFill>
                  <a:srgbClr val="24343D"/>
                </a:solidFill>
                <a:latin typeface="Aptos"/>
                <a:ea typeface="Aptos"/>
                <a:cs typeface="Aptos"/>
              </a:rPr>
              <a:t>Quadro clinico </a:t>
            </a:r>
          </a:p>
        </p:txBody>
      </p:sp>
      <p:sp>
        <p:nvSpPr>
          <p:cNvPr id="12" name="Punto 4">
            <a:extLst>
              <a:ext uri="{FF2B5EF4-FFF2-40B4-BE49-F238E27FC236}">
                <a16:creationId xmlns:a16="http://schemas.microsoft.com/office/drawing/2014/main" id="{6F6C4F0D-4BC1-4F9B-93CA-D4029F344D38}"/>
              </a:ext>
            </a:extLst>
          </p:cNvPr>
          <p:cNvSpPr>
            <a:spLocks noGrp="1"/>
          </p:cNvSpPr>
          <p:nvPr/>
        </p:nvSpPr>
        <p:spPr>
          <a:xfrm>
            <a:off x="1485900" y="3552825"/>
            <a:ext cx="295275" cy="295275"/>
          </a:xfrm>
          <a:prstGeom prst="roundRect">
            <a:avLst>
              <a:gd name="adj" fmla="val 50000"/>
            </a:avLst>
          </a:prstGeom>
          <a:solidFill>
            <a:srgbClr val="1F5D7A"/>
          </a:solidFill>
          <a:ln w="0">
            <a:noFill/>
            <a:prstDash val="solid"/>
          </a:ln>
        </p:spPr>
        <p:txBody>
          <a:bodyPr/>
          <a:lstStyle/>
          <a:p>
            <a:endParaRPr lang="it-IT" dirty="0"/>
          </a:p>
        </p:txBody>
      </p:sp>
      <p:sp>
        <p:nvSpPr>
          <p:cNvPr id="13" name="Voce programma 4">
            <a:extLst>
              <a:ext uri="{FF2B5EF4-FFF2-40B4-BE49-F238E27FC236}">
                <a16:creationId xmlns:a16="http://schemas.microsoft.com/office/drawing/2014/main" id="{4E2AF776-2E62-4B81-9486-B0AFA1D3DDEC}"/>
              </a:ext>
            </a:extLst>
          </p:cNvPr>
          <p:cNvSpPr>
            <a:spLocks noGrp="1"/>
          </p:cNvSpPr>
          <p:nvPr/>
        </p:nvSpPr>
        <p:spPr>
          <a:xfrm>
            <a:off x="2057400" y="3438525"/>
            <a:ext cx="7620000" cy="457200"/>
          </a:xfrm>
          <a:prstGeom prst="rect">
            <a:avLst/>
          </a:prstGeom>
          <a:noFill/>
          <a:ln w="0">
            <a:noFill/>
            <a:prstDash val="solid"/>
          </a:ln>
        </p:spPr>
        <p:txBody>
          <a:bodyPr wrap="square" lIns="0" tIns="0" rIns="0" bIns="0" anchor="ctr">
            <a:noAutofit/>
          </a:bodyPr>
          <a:lstStyle/>
          <a:p>
            <a:pPr algn="l">
              <a:lnSpc>
                <a:spcPct val="108000"/>
              </a:lnSpc>
              <a:buNone/>
              <a:defRPr sz="2025" b="0" i="0">
                <a:solidFill>
                  <a:srgbClr val="24343D"/>
                </a:solidFill>
                <a:latin typeface="Aptos"/>
                <a:ea typeface="Aptos"/>
                <a:cs typeface="Aptos"/>
              </a:defRPr>
            </a:pPr>
            <a:r>
              <a:rPr sz="2025" b="0" i="0" dirty="0">
                <a:solidFill>
                  <a:srgbClr val="24343D"/>
                </a:solidFill>
                <a:latin typeface="Aptos"/>
                <a:ea typeface="Aptos"/>
                <a:cs typeface="Aptos"/>
              </a:rPr>
              <a:t>Cause </a:t>
            </a:r>
          </a:p>
        </p:txBody>
      </p:sp>
      <p:sp>
        <p:nvSpPr>
          <p:cNvPr id="14" name="Punto 5">
            <a:extLst>
              <a:ext uri="{FF2B5EF4-FFF2-40B4-BE49-F238E27FC236}">
                <a16:creationId xmlns:a16="http://schemas.microsoft.com/office/drawing/2014/main" id="{AD58F0B1-3657-42F8-A5F2-73FAFE7B334F}"/>
              </a:ext>
            </a:extLst>
          </p:cNvPr>
          <p:cNvSpPr>
            <a:spLocks noGrp="1"/>
          </p:cNvSpPr>
          <p:nvPr/>
        </p:nvSpPr>
        <p:spPr>
          <a:xfrm>
            <a:off x="1485900" y="4105275"/>
            <a:ext cx="295275" cy="295275"/>
          </a:xfrm>
          <a:prstGeom prst="roundRect">
            <a:avLst>
              <a:gd name="adj" fmla="val 50000"/>
            </a:avLst>
          </a:prstGeom>
          <a:solidFill>
            <a:srgbClr val="C56E5B"/>
          </a:solidFill>
          <a:ln w="0">
            <a:noFill/>
            <a:prstDash val="solid"/>
          </a:ln>
        </p:spPr>
        <p:txBody>
          <a:bodyPr/>
          <a:lstStyle/>
          <a:p>
            <a:endParaRPr lang="it-IT" dirty="0"/>
          </a:p>
        </p:txBody>
      </p:sp>
      <p:sp>
        <p:nvSpPr>
          <p:cNvPr id="15" name="Voce programma 5">
            <a:extLst>
              <a:ext uri="{FF2B5EF4-FFF2-40B4-BE49-F238E27FC236}">
                <a16:creationId xmlns:a16="http://schemas.microsoft.com/office/drawing/2014/main" id="{4470D924-069F-49CB-B659-87A84C43E325}"/>
              </a:ext>
            </a:extLst>
          </p:cNvPr>
          <p:cNvSpPr>
            <a:spLocks noGrp="1"/>
          </p:cNvSpPr>
          <p:nvPr/>
        </p:nvSpPr>
        <p:spPr>
          <a:xfrm>
            <a:off x="2057400" y="3990975"/>
            <a:ext cx="7620000" cy="457200"/>
          </a:xfrm>
          <a:prstGeom prst="rect">
            <a:avLst/>
          </a:prstGeom>
          <a:noFill/>
          <a:ln w="0">
            <a:noFill/>
            <a:prstDash val="solid"/>
          </a:ln>
        </p:spPr>
        <p:txBody>
          <a:bodyPr wrap="square" lIns="0" tIns="0" rIns="0" bIns="0" anchor="ctr">
            <a:noAutofit/>
          </a:bodyPr>
          <a:lstStyle/>
          <a:p>
            <a:pPr algn="l">
              <a:lnSpc>
                <a:spcPct val="108000"/>
              </a:lnSpc>
              <a:buNone/>
              <a:defRPr sz="2025" b="0" i="0">
                <a:solidFill>
                  <a:srgbClr val="24343D"/>
                </a:solidFill>
                <a:latin typeface="Aptos"/>
                <a:ea typeface="Aptos"/>
                <a:cs typeface="Aptos"/>
              </a:defRPr>
            </a:pPr>
            <a:r>
              <a:rPr sz="2025" b="0" i="0" dirty="0">
                <a:solidFill>
                  <a:srgbClr val="24343D"/>
                </a:solidFill>
                <a:latin typeface="Aptos"/>
                <a:ea typeface="Aptos"/>
                <a:cs typeface="Aptos"/>
              </a:rPr>
              <a:t>Diagnosi </a:t>
            </a:r>
          </a:p>
        </p:txBody>
      </p:sp>
      <p:sp>
        <p:nvSpPr>
          <p:cNvPr id="16" name="Punto 6">
            <a:extLst>
              <a:ext uri="{FF2B5EF4-FFF2-40B4-BE49-F238E27FC236}">
                <a16:creationId xmlns:a16="http://schemas.microsoft.com/office/drawing/2014/main" id="{EDB3E960-DEA5-4D42-8932-59A28953E2AF}"/>
              </a:ext>
            </a:extLst>
          </p:cNvPr>
          <p:cNvSpPr>
            <a:spLocks noGrp="1"/>
          </p:cNvSpPr>
          <p:nvPr/>
        </p:nvSpPr>
        <p:spPr>
          <a:xfrm>
            <a:off x="1485900" y="4657725"/>
            <a:ext cx="295275" cy="295275"/>
          </a:xfrm>
          <a:prstGeom prst="roundRect">
            <a:avLst>
              <a:gd name="adj" fmla="val 50000"/>
            </a:avLst>
          </a:prstGeom>
          <a:solidFill>
            <a:srgbClr val="C56E5B"/>
          </a:solidFill>
          <a:ln w="0">
            <a:noFill/>
            <a:prstDash val="solid"/>
          </a:ln>
        </p:spPr>
        <p:txBody>
          <a:bodyPr/>
          <a:lstStyle/>
          <a:p>
            <a:endParaRPr lang="it-IT" dirty="0"/>
          </a:p>
        </p:txBody>
      </p:sp>
      <p:sp>
        <p:nvSpPr>
          <p:cNvPr id="17" name="Voce programma 6">
            <a:extLst>
              <a:ext uri="{FF2B5EF4-FFF2-40B4-BE49-F238E27FC236}">
                <a16:creationId xmlns:a16="http://schemas.microsoft.com/office/drawing/2014/main" id="{572CE8FA-D649-4ACA-8EA1-15D8E396CA1C}"/>
              </a:ext>
            </a:extLst>
          </p:cNvPr>
          <p:cNvSpPr>
            <a:spLocks noGrp="1"/>
          </p:cNvSpPr>
          <p:nvPr/>
        </p:nvSpPr>
        <p:spPr>
          <a:xfrm>
            <a:off x="2057400" y="4543425"/>
            <a:ext cx="7620000" cy="457200"/>
          </a:xfrm>
          <a:prstGeom prst="rect">
            <a:avLst/>
          </a:prstGeom>
          <a:noFill/>
          <a:ln w="0">
            <a:noFill/>
            <a:prstDash val="solid"/>
          </a:ln>
        </p:spPr>
        <p:txBody>
          <a:bodyPr wrap="square" lIns="0" tIns="0" rIns="0" bIns="0" anchor="ctr">
            <a:noAutofit/>
          </a:bodyPr>
          <a:lstStyle/>
          <a:p>
            <a:pPr algn="l">
              <a:lnSpc>
                <a:spcPct val="108000"/>
              </a:lnSpc>
              <a:buNone/>
              <a:defRPr sz="2025" b="0" i="0">
                <a:solidFill>
                  <a:srgbClr val="24343D"/>
                </a:solidFill>
                <a:latin typeface="Aptos"/>
                <a:ea typeface="Aptos"/>
                <a:cs typeface="Aptos"/>
              </a:defRPr>
            </a:pPr>
            <a:r>
              <a:rPr sz="2025" b="0" i="0" dirty="0">
                <a:solidFill>
                  <a:srgbClr val="24343D"/>
                </a:solidFill>
                <a:latin typeface="Aptos"/>
                <a:ea typeface="Aptos"/>
                <a:cs typeface="Aptos"/>
              </a:rPr>
              <a:t>Quali cure per la demenza?</a:t>
            </a:r>
          </a:p>
        </p:txBody>
      </p:sp>
      <p:sp>
        <p:nvSpPr>
          <p:cNvPr id="18" name="Punto 7">
            <a:extLst>
              <a:ext uri="{FF2B5EF4-FFF2-40B4-BE49-F238E27FC236}">
                <a16:creationId xmlns:a16="http://schemas.microsoft.com/office/drawing/2014/main" id="{168D7478-2407-45BA-BC36-E61A536E191B}"/>
              </a:ext>
            </a:extLst>
          </p:cNvPr>
          <p:cNvSpPr>
            <a:spLocks noGrp="1"/>
          </p:cNvSpPr>
          <p:nvPr/>
        </p:nvSpPr>
        <p:spPr>
          <a:xfrm>
            <a:off x="1485900" y="5210175"/>
            <a:ext cx="295275" cy="295275"/>
          </a:xfrm>
          <a:prstGeom prst="roundRect">
            <a:avLst>
              <a:gd name="adj" fmla="val 50000"/>
            </a:avLst>
          </a:prstGeom>
          <a:solidFill>
            <a:srgbClr val="C56E5B"/>
          </a:solidFill>
          <a:ln w="0">
            <a:noFill/>
            <a:prstDash val="solid"/>
          </a:ln>
        </p:spPr>
        <p:txBody>
          <a:bodyPr/>
          <a:lstStyle/>
          <a:p>
            <a:endParaRPr lang="it-IT" dirty="0"/>
          </a:p>
        </p:txBody>
      </p:sp>
      <p:sp>
        <p:nvSpPr>
          <p:cNvPr id="19" name="Voce programma 7">
            <a:extLst>
              <a:ext uri="{FF2B5EF4-FFF2-40B4-BE49-F238E27FC236}">
                <a16:creationId xmlns:a16="http://schemas.microsoft.com/office/drawing/2014/main" id="{919704AF-F4EE-4873-BBF6-248D654F2ABC}"/>
              </a:ext>
            </a:extLst>
          </p:cNvPr>
          <p:cNvSpPr>
            <a:spLocks noGrp="1"/>
          </p:cNvSpPr>
          <p:nvPr/>
        </p:nvSpPr>
        <p:spPr>
          <a:xfrm>
            <a:off x="2057400" y="5095875"/>
            <a:ext cx="7620000" cy="457200"/>
          </a:xfrm>
          <a:prstGeom prst="rect">
            <a:avLst/>
          </a:prstGeom>
          <a:noFill/>
          <a:ln w="0">
            <a:noFill/>
            <a:prstDash val="solid"/>
          </a:ln>
        </p:spPr>
        <p:txBody>
          <a:bodyPr wrap="square" lIns="0" tIns="0" rIns="0" bIns="0" anchor="ctr">
            <a:noAutofit/>
          </a:bodyPr>
          <a:lstStyle/>
          <a:p>
            <a:pPr algn="l">
              <a:lnSpc>
                <a:spcPct val="108000"/>
              </a:lnSpc>
              <a:buNone/>
              <a:defRPr sz="2025" b="0" i="0">
                <a:solidFill>
                  <a:srgbClr val="24343D"/>
                </a:solidFill>
                <a:latin typeface="Aptos"/>
                <a:ea typeface="Aptos"/>
                <a:cs typeface="Aptos"/>
              </a:defRPr>
            </a:pPr>
            <a:r>
              <a:rPr sz="2025" b="0" i="0" dirty="0">
                <a:solidFill>
                  <a:srgbClr val="24343D"/>
                </a:solidFill>
                <a:latin typeface="Aptos"/>
                <a:ea typeface="Aptos"/>
                <a:cs typeface="Aptos"/>
              </a:rPr>
              <a:t>Fattori di rischio/prevenzione</a:t>
            </a:r>
          </a:p>
        </p:txBody>
      </p:sp>
      <p:sp>
        <p:nvSpPr>
          <p:cNvPr id="20" name="Linea inferiore">
            <a:extLst>
              <a:ext uri="{FF2B5EF4-FFF2-40B4-BE49-F238E27FC236}">
                <a16:creationId xmlns:a16="http://schemas.microsoft.com/office/drawing/2014/main" id="{8B5F42CE-A59B-4A2C-B2FB-5B33E6363B98}"/>
              </a:ext>
            </a:extLst>
          </p:cNvPr>
          <p:cNvSpPr>
            <a:spLocks noGrp="1"/>
          </p:cNvSpPr>
          <p:nvPr/>
        </p:nvSpPr>
        <p:spPr>
          <a:xfrm>
            <a:off x="685800" y="6496050"/>
            <a:ext cx="10820400" cy="19050"/>
          </a:xfrm>
          <a:prstGeom prst="roundRect">
            <a:avLst>
              <a:gd name="adj" fmla="val 50000"/>
            </a:avLst>
          </a:prstGeom>
          <a:solidFill>
            <a:srgbClr val="D6DED9"/>
          </a:solidFill>
          <a:ln w="0">
            <a:noFill/>
            <a:prstDash val="solid"/>
          </a:ln>
        </p:spPr>
        <p:txBody>
          <a:bodyPr/>
          <a:lstStyle/>
          <a:p>
            <a:endParaRPr lang="it-IT" dirty="0"/>
          </a:p>
        </p:txBody>
      </p:sp>
      <p:sp>
        <p:nvSpPr>
          <p:cNvPr id="21" name="Accento inferiore">
            <a:extLst>
              <a:ext uri="{FF2B5EF4-FFF2-40B4-BE49-F238E27FC236}">
                <a16:creationId xmlns:a16="http://schemas.microsoft.com/office/drawing/2014/main" id="{0FBCC988-51C9-4A4F-8F99-85C9F87BBD95}"/>
              </a:ext>
            </a:extLst>
          </p:cNvPr>
          <p:cNvSpPr>
            <a:spLocks noGrp="1"/>
          </p:cNvSpPr>
          <p:nvPr/>
        </p:nvSpPr>
        <p:spPr>
          <a:xfrm>
            <a:off x="685800" y="6496050"/>
            <a:ext cx="876300" cy="19050"/>
          </a:xfrm>
          <a:prstGeom prst="roundRect">
            <a:avLst>
              <a:gd name="adj" fmla="val 50000"/>
            </a:avLst>
          </a:prstGeom>
          <a:solidFill>
            <a:srgbClr val="C56E5B"/>
          </a:solidFill>
          <a:ln w="0">
            <a:noFill/>
            <a:prstDash val="solid"/>
          </a:ln>
        </p:spPr>
        <p:txBody>
          <a:bodyPr/>
          <a:lstStyle/>
          <a:p>
            <a:endParaRPr lang="it-IT" dirty="0"/>
          </a:p>
        </p:txBody>
      </p:sp>
    </p:spTree>
    <p:extLst>
      <p:ext uri="{BB962C8B-B14F-4D97-AF65-F5344CB8AC3E}">
        <p14:creationId xmlns:p14="http://schemas.microsoft.com/office/powerpoint/2010/main" val="511112770"/>
      </p:ext>
    </p:extLst>
  </p:cSld>
  <p:clrMapOvr>
    <a:masterClrMapping/>
  </p:clrMapOvr>
  <p:transition spd="med">
    <p:push/>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EF"/>
        </a:solidFill>
        <a:effectLst/>
      </p:bgPr>
    </p:bg>
    <p:spTree>
      <p:nvGrpSpPr>
        <p:cNvPr id="1" name=""/>
        <p:cNvGrpSpPr/>
        <p:nvPr/>
      </p:nvGrpSpPr>
      <p:grpSpPr>
        <a:xfrm>
          <a:off x="0" y="0"/>
          <a:ext cx="0" cy="0"/>
          <a:chOff x="0" y="0"/>
          <a:chExt cx="0" cy="0"/>
        </a:xfrm>
      </p:grpSpPr>
      <p:sp>
        <p:nvSpPr>
          <p:cNvPr id="13" name="Titolo">
            <a:extLst>
              <a:ext uri="{FF2B5EF4-FFF2-40B4-BE49-F238E27FC236}">
                <a16:creationId xmlns:a16="http://schemas.microsoft.com/office/drawing/2014/main" id="{6381D7F1-AE28-49BD-9603-62D1AFE11DF9}"/>
              </a:ext>
            </a:extLst>
          </p:cNvPr>
          <p:cNvSpPr>
            <a:spLocks noGrp="1"/>
          </p:cNvSpPr>
          <p:nvPr/>
        </p:nvSpPr>
        <p:spPr>
          <a:xfrm>
            <a:off x="685800" y="419100"/>
            <a:ext cx="8763000" cy="590550"/>
          </a:xfrm>
          <a:prstGeom prst="rect">
            <a:avLst/>
          </a:prstGeom>
          <a:noFill/>
          <a:ln w="0">
            <a:noFill/>
            <a:prstDash val="solid"/>
          </a:ln>
        </p:spPr>
        <p:txBody>
          <a:bodyPr wrap="square" lIns="0" tIns="0" rIns="0" bIns="0" anchor="t">
            <a:noAutofit/>
          </a:bodyPr>
          <a:lstStyle/>
          <a:p>
            <a:pPr algn="l">
              <a:lnSpc>
                <a:spcPct val="98000"/>
              </a:lnSpc>
              <a:buNone/>
              <a:defRPr sz="3225" b="1" i="0">
                <a:solidFill>
                  <a:srgbClr val="1F5D7A"/>
                </a:solidFill>
                <a:latin typeface="Aptos"/>
                <a:ea typeface="Aptos"/>
                <a:cs typeface="Aptos"/>
              </a:defRPr>
            </a:pPr>
            <a:r>
              <a:rPr sz="3225" b="1" i="0" dirty="0">
                <a:solidFill>
                  <a:srgbClr val="1F5D7A"/>
                </a:solidFill>
                <a:latin typeface="Aptos"/>
                <a:ea typeface="Aptos"/>
                <a:cs typeface="Aptos"/>
              </a:rPr>
              <a:t>DEFINIZIONE  DI  DEMENZA</a:t>
            </a:r>
          </a:p>
        </p:txBody>
      </p:sp>
      <p:sp>
        <p:nvSpPr>
          <p:cNvPr id="2" name="Linea titolo">
            <a:extLst>
              <a:ext uri="{FF2B5EF4-FFF2-40B4-BE49-F238E27FC236}">
                <a16:creationId xmlns:a16="http://schemas.microsoft.com/office/drawing/2014/main" id="{0D0AC787-55D0-41FF-AC66-EF6EEF4B7645}"/>
              </a:ext>
            </a:extLst>
          </p:cNvPr>
          <p:cNvSpPr>
            <a:spLocks noGrp="1"/>
          </p:cNvSpPr>
          <p:nvPr/>
        </p:nvSpPr>
        <p:spPr>
          <a:xfrm>
            <a:off x="685800" y="1066800"/>
            <a:ext cx="1619250" cy="38100"/>
          </a:xfrm>
          <a:prstGeom prst="roundRect">
            <a:avLst>
              <a:gd name="adj" fmla="val 50000"/>
            </a:avLst>
          </a:prstGeom>
          <a:solidFill>
            <a:srgbClr val="1F5D7A"/>
          </a:solidFill>
          <a:ln w="0">
            <a:noFill/>
            <a:prstDash val="solid"/>
          </a:ln>
        </p:spPr>
        <p:txBody>
          <a:bodyPr/>
          <a:lstStyle/>
          <a:p>
            <a:endParaRPr lang="it-IT" dirty="0"/>
          </a:p>
        </p:txBody>
      </p:sp>
      <p:pic>
        <p:nvPicPr>
          <p:cNvPr id="15" name="Immagine 14"/>
          <p:cNvPicPr>
            <a:picLocks noChangeAspect="1"/>
          </p:cNvPicPr>
          <p:nvPr/>
        </p:nvPicPr>
        <p:blipFill>
          <a:blip r:embed="rId3"/>
          <a:stretch/>
        </p:blipFill>
        <p:spPr>
          <a:xfrm>
            <a:off x="9953625" y="285750"/>
            <a:ext cx="1619250" cy="391026"/>
          </a:xfrm>
          <a:prstGeom prst="rect">
            <a:avLst/>
          </a:prstGeom>
        </p:spPr>
      </p:pic>
      <p:sp>
        <p:nvSpPr>
          <p:cNvPr id="4" name="Riquadro definizione 1">
            <a:extLst>
              <a:ext uri="{FF2B5EF4-FFF2-40B4-BE49-F238E27FC236}">
                <a16:creationId xmlns:a16="http://schemas.microsoft.com/office/drawing/2014/main" id="{CE93F9F5-C0E0-4FFE-9DD1-832BC0596225}"/>
              </a:ext>
            </a:extLst>
          </p:cNvPr>
          <p:cNvSpPr>
            <a:spLocks noGrp="1"/>
          </p:cNvSpPr>
          <p:nvPr/>
        </p:nvSpPr>
        <p:spPr>
          <a:xfrm>
            <a:off x="819150" y="1409700"/>
            <a:ext cx="10553700" cy="1066800"/>
          </a:xfrm>
          <a:prstGeom prst="roundRect">
            <a:avLst>
              <a:gd name="adj" fmla="val 19643"/>
            </a:avLst>
          </a:prstGeom>
          <a:solidFill>
            <a:srgbClr val="FFFDFC"/>
          </a:solidFill>
          <a:ln w="9525">
            <a:solidFill>
              <a:srgbClr val="D6DED9"/>
            </a:solidFill>
            <a:prstDash val="solid"/>
          </a:ln>
        </p:spPr>
        <p:style>
          <a:lnRef idx="0">
            <a:scrgbClr r="0" g="0" b="0"/>
          </a:lnRef>
          <a:fillRef idx="0">
            <a:scrgbClr r="0" g="0" b="0"/>
          </a:fillRef>
          <a:effectRef idx="4">
            <a:scrgbClr r="0" g="0" b="0"/>
          </a:effectRef>
          <a:fontRef idx="major"/>
        </p:style>
        <p:txBody>
          <a:bodyPr/>
          <a:lstStyle/>
          <a:p>
            <a:endParaRPr lang="it-IT" dirty="0"/>
          </a:p>
        </p:txBody>
      </p:sp>
      <p:sp>
        <p:nvSpPr>
          <p:cNvPr id="5" name="Accento definizione 1">
            <a:extLst>
              <a:ext uri="{FF2B5EF4-FFF2-40B4-BE49-F238E27FC236}">
                <a16:creationId xmlns:a16="http://schemas.microsoft.com/office/drawing/2014/main" id="{5FEB1415-B9B4-40CE-B3EF-6CE5AC81F03E}"/>
              </a:ext>
            </a:extLst>
          </p:cNvPr>
          <p:cNvSpPr>
            <a:spLocks noGrp="1"/>
          </p:cNvSpPr>
          <p:nvPr/>
        </p:nvSpPr>
        <p:spPr>
          <a:xfrm>
            <a:off x="819150" y="1409700"/>
            <a:ext cx="85725" cy="1066800"/>
          </a:xfrm>
          <a:prstGeom prst="roundRect">
            <a:avLst>
              <a:gd name="adj" fmla="val 50000"/>
            </a:avLst>
          </a:prstGeom>
          <a:solidFill>
            <a:srgbClr val="C2A36B"/>
          </a:solidFill>
          <a:ln w="0">
            <a:noFill/>
            <a:prstDash val="solid"/>
          </a:ln>
        </p:spPr>
        <p:txBody>
          <a:bodyPr/>
          <a:lstStyle/>
          <a:p>
            <a:endParaRPr lang="it-IT" dirty="0"/>
          </a:p>
        </p:txBody>
      </p:sp>
      <p:sp>
        <p:nvSpPr>
          <p:cNvPr id="6" name="Testo definizione 1">
            <a:extLst>
              <a:ext uri="{FF2B5EF4-FFF2-40B4-BE49-F238E27FC236}">
                <a16:creationId xmlns:a16="http://schemas.microsoft.com/office/drawing/2014/main" id="{632A213A-81A0-4552-A256-A47D77C0279C}"/>
              </a:ext>
            </a:extLst>
          </p:cNvPr>
          <p:cNvSpPr>
            <a:spLocks noGrp="1"/>
          </p:cNvSpPr>
          <p:nvPr/>
        </p:nvSpPr>
        <p:spPr>
          <a:xfrm>
            <a:off x="1143000" y="1619250"/>
            <a:ext cx="9791700" cy="685800"/>
          </a:xfrm>
          <a:prstGeom prst="rect">
            <a:avLst/>
          </a:prstGeom>
          <a:noFill/>
          <a:ln w="0">
            <a:noFill/>
            <a:prstDash val="solid"/>
          </a:ln>
        </p:spPr>
        <p:txBody>
          <a:bodyPr wrap="square" lIns="0" tIns="0" rIns="0" bIns="0" anchor="t">
            <a:noAutofit/>
          </a:bodyPr>
          <a:lstStyle/>
          <a:p>
            <a:pPr algn="l">
              <a:lnSpc>
                <a:spcPct val="112000"/>
              </a:lnSpc>
              <a:buNone/>
              <a:defRPr sz="1725" b="0" i="0">
                <a:solidFill>
                  <a:srgbClr val="24343D"/>
                </a:solidFill>
                <a:latin typeface="Aptos"/>
                <a:ea typeface="Aptos"/>
                <a:cs typeface="Aptos"/>
              </a:defRPr>
            </a:pPr>
            <a:r>
              <a:rPr sz="1725" b="0" i="0" dirty="0">
                <a:solidFill>
                  <a:srgbClr val="24343D"/>
                </a:solidFill>
                <a:latin typeface="Aptos"/>
                <a:ea typeface="Aptos"/>
                <a:cs typeface="Aptos"/>
              </a:rPr>
              <a:t>Devoto, dizionario della lingua italiana: la demenza è una sindrome caratterizzata da indebolimento o perdita delle facoltà intellettuali e morali</a:t>
            </a:r>
          </a:p>
        </p:txBody>
      </p:sp>
      <p:sp>
        <p:nvSpPr>
          <p:cNvPr id="7" name="Riquadro definizione 2">
            <a:extLst>
              <a:ext uri="{FF2B5EF4-FFF2-40B4-BE49-F238E27FC236}">
                <a16:creationId xmlns:a16="http://schemas.microsoft.com/office/drawing/2014/main" id="{ADAF3D24-72F5-4B2B-895F-EB32019402F0}"/>
              </a:ext>
            </a:extLst>
          </p:cNvPr>
          <p:cNvSpPr>
            <a:spLocks noGrp="1"/>
          </p:cNvSpPr>
          <p:nvPr/>
        </p:nvSpPr>
        <p:spPr>
          <a:xfrm>
            <a:off x="819150" y="2647950"/>
            <a:ext cx="10553700" cy="1352550"/>
          </a:xfrm>
          <a:prstGeom prst="roundRect">
            <a:avLst>
              <a:gd name="adj" fmla="val 15493"/>
            </a:avLst>
          </a:prstGeom>
          <a:solidFill>
            <a:srgbClr val="DDEAF0"/>
          </a:solidFill>
          <a:ln w="9525">
            <a:solidFill>
              <a:srgbClr val="D6DED9"/>
            </a:solidFill>
            <a:prstDash val="solid"/>
          </a:ln>
        </p:spPr>
        <p:style>
          <a:lnRef idx="0">
            <a:scrgbClr r="0" g="0" b="0"/>
          </a:lnRef>
          <a:fillRef idx="0">
            <a:scrgbClr r="0" g="0" b="0"/>
          </a:fillRef>
          <a:effectRef idx="4">
            <a:scrgbClr r="0" g="0" b="0"/>
          </a:effectRef>
          <a:fontRef idx="major"/>
        </p:style>
        <p:txBody>
          <a:bodyPr/>
          <a:lstStyle/>
          <a:p>
            <a:endParaRPr lang="it-IT" dirty="0"/>
          </a:p>
        </p:txBody>
      </p:sp>
      <p:sp>
        <p:nvSpPr>
          <p:cNvPr id="8" name="Accento definizione 2">
            <a:extLst>
              <a:ext uri="{FF2B5EF4-FFF2-40B4-BE49-F238E27FC236}">
                <a16:creationId xmlns:a16="http://schemas.microsoft.com/office/drawing/2014/main" id="{6285A7AA-0A38-4D77-BEFF-56AF5B0EAD49}"/>
              </a:ext>
            </a:extLst>
          </p:cNvPr>
          <p:cNvSpPr>
            <a:spLocks noGrp="1"/>
          </p:cNvSpPr>
          <p:nvPr/>
        </p:nvSpPr>
        <p:spPr>
          <a:xfrm>
            <a:off x="819150" y="2647950"/>
            <a:ext cx="85725" cy="1352550"/>
          </a:xfrm>
          <a:prstGeom prst="roundRect">
            <a:avLst>
              <a:gd name="adj" fmla="val 50000"/>
            </a:avLst>
          </a:prstGeom>
          <a:solidFill>
            <a:srgbClr val="1F5D7A"/>
          </a:solidFill>
          <a:ln w="0">
            <a:noFill/>
            <a:prstDash val="solid"/>
          </a:ln>
        </p:spPr>
        <p:txBody>
          <a:bodyPr/>
          <a:lstStyle/>
          <a:p>
            <a:endParaRPr lang="it-IT" dirty="0"/>
          </a:p>
        </p:txBody>
      </p:sp>
      <p:sp>
        <p:nvSpPr>
          <p:cNvPr id="9" name="Testo definizione 2">
            <a:extLst>
              <a:ext uri="{FF2B5EF4-FFF2-40B4-BE49-F238E27FC236}">
                <a16:creationId xmlns:a16="http://schemas.microsoft.com/office/drawing/2014/main" id="{A3B20835-606E-49AA-96AF-4AD12B508321}"/>
              </a:ext>
            </a:extLst>
          </p:cNvPr>
          <p:cNvSpPr>
            <a:spLocks noGrp="1"/>
          </p:cNvSpPr>
          <p:nvPr/>
        </p:nvSpPr>
        <p:spPr>
          <a:xfrm>
            <a:off x="1143000" y="2857500"/>
            <a:ext cx="9791700" cy="971550"/>
          </a:xfrm>
          <a:prstGeom prst="rect">
            <a:avLst/>
          </a:prstGeom>
          <a:noFill/>
          <a:ln w="0">
            <a:noFill/>
            <a:prstDash val="solid"/>
          </a:ln>
        </p:spPr>
        <p:txBody>
          <a:bodyPr wrap="square" lIns="0" tIns="0" rIns="0" bIns="0" anchor="t">
            <a:noAutofit/>
          </a:bodyPr>
          <a:lstStyle/>
          <a:p>
            <a:pPr algn="l">
              <a:lnSpc>
                <a:spcPct val="112000"/>
              </a:lnSpc>
              <a:buNone/>
              <a:defRPr sz="1725" b="0" i="0">
                <a:solidFill>
                  <a:srgbClr val="24343D"/>
                </a:solidFill>
                <a:latin typeface="Aptos"/>
                <a:ea typeface="Aptos"/>
                <a:cs typeface="Aptos"/>
              </a:defRPr>
            </a:pPr>
            <a:r>
              <a:rPr sz="1725" b="0" i="0" dirty="0">
                <a:solidFill>
                  <a:srgbClr val="24343D"/>
                </a:solidFill>
                <a:latin typeface="Aptos"/>
                <a:ea typeface="Aptos"/>
                <a:cs typeface="Aptos"/>
              </a:rPr>
              <a:t>Organizzazione Mondiale della Sanità (OMS): la demenza è una sindrome — solitamente di natura cronica o progressiva — caratterizzata dal deterioramento delle funzioni cognitive, che va ben oltre il normale invecchiamento biologico</a:t>
            </a:r>
          </a:p>
        </p:txBody>
      </p:sp>
      <p:sp>
        <p:nvSpPr>
          <p:cNvPr id="10" name="Riquadro definizione 3">
            <a:extLst>
              <a:ext uri="{FF2B5EF4-FFF2-40B4-BE49-F238E27FC236}">
                <a16:creationId xmlns:a16="http://schemas.microsoft.com/office/drawing/2014/main" id="{F458599D-B527-48EF-90D9-C05A40E4B9A8}"/>
              </a:ext>
            </a:extLst>
          </p:cNvPr>
          <p:cNvSpPr>
            <a:spLocks noGrp="1"/>
          </p:cNvSpPr>
          <p:nvPr/>
        </p:nvSpPr>
        <p:spPr>
          <a:xfrm>
            <a:off x="819150" y="4171950"/>
            <a:ext cx="10553700" cy="1866900"/>
          </a:xfrm>
          <a:prstGeom prst="roundRect">
            <a:avLst>
              <a:gd name="adj" fmla="val 11224"/>
            </a:avLst>
          </a:prstGeom>
          <a:solidFill>
            <a:srgbClr val="E3ECE7"/>
          </a:solidFill>
          <a:ln w="9525">
            <a:solidFill>
              <a:srgbClr val="D6DED9"/>
            </a:solidFill>
            <a:prstDash val="solid"/>
          </a:ln>
        </p:spPr>
        <p:style>
          <a:lnRef idx="0">
            <a:scrgbClr r="0" g="0" b="0"/>
          </a:lnRef>
          <a:fillRef idx="0">
            <a:scrgbClr r="0" g="0" b="0"/>
          </a:fillRef>
          <a:effectRef idx="4">
            <a:scrgbClr r="0" g="0" b="0"/>
          </a:effectRef>
          <a:fontRef idx="major"/>
        </p:style>
        <p:txBody>
          <a:bodyPr/>
          <a:lstStyle/>
          <a:p>
            <a:endParaRPr lang="it-IT" dirty="0"/>
          </a:p>
        </p:txBody>
      </p:sp>
      <p:sp>
        <p:nvSpPr>
          <p:cNvPr id="11" name="Accento definizione 3">
            <a:extLst>
              <a:ext uri="{FF2B5EF4-FFF2-40B4-BE49-F238E27FC236}">
                <a16:creationId xmlns:a16="http://schemas.microsoft.com/office/drawing/2014/main" id="{EDFB7670-2429-4376-81B1-877E80E6F109}"/>
              </a:ext>
            </a:extLst>
          </p:cNvPr>
          <p:cNvSpPr>
            <a:spLocks noGrp="1"/>
          </p:cNvSpPr>
          <p:nvPr/>
        </p:nvSpPr>
        <p:spPr>
          <a:xfrm>
            <a:off x="819150" y="4171950"/>
            <a:ext cx="85725" cy="1866900"/>
          </a:xfrm>
          <a:prstGeom prst="roundRect">
            <a:avLst>
              <a:gd name="adj" fmla="val 50000"/>
            </a:avLst>
          </a:prstGeom>
          <a:solidFill>
            <a:srgbClr val="78958A"/>
          </a:solidFill>
          <a:ln w="0">
            <a:noFill/>
            <a:prstDash val="solid"/>
          </a:ln>
        </p:spPr>
        <p:txBody>
          <a:bodyPr/>
          <a:lstStyle/>
          <a:p>
            <a:endParaRPr lang="it-IT" dirty="0"/>
          </a:p>
        </p:txBody>
      </p:sp>
      <p:sp>
        <p:nvSpPr>
          <p:cNvPr id="12" name="Testo definizione 3">
            <a:extLst>
              <a:ext uri="{FF2B5EF4-FFF2-40B4-BE49-F238E27FC236}">
                <a16:creationId xmlns:a16="http://schemas.microsoft.com/office/drawing/2014/main" id="{C4015DBD-7D6C-45B6-92B9-4CD661CDF6E9}"/>
              </a:ext>
            </a:extLst>
          </p:cNvPr>
          <p:cNvSpPr>
            <a:spLocks noGrp="1"/>
          </p:cNvSpPr>
          <p:nvPr/>
        </p:nvSpPr>
        <p:spPr>
          <a:xfrm>
            <a:off x="1143000" y="4381500"/>
            <a:ext cx="9791700" cy="1485900"/>
          </a:xfrm>
          <a:prstGeom prst="rect">
            <a:avLst/>
          </a:prstGeom>
          <a:noFill/>
          <a:ln w="0">
            <a:noFill/>
            <a:prstDash val="solid"/>
          </a:ln>
        </p:spPr>
        <p:txBody>
          <a:bodyPr wrap="square" lIns="0" tIns="0" rIns="0" bIns="0" anchor="t">
            <a:noAutofit/>
          </a:bodyPr>
          <a:lstStyle/>
          <a:p>
            <a:pPr algn="l">
              <a:lnSpc>
                <a:spcPct val="112000"/>
              </a:lnSpc>
              <a:buNone/>
              <a:defRPr sz="1650" b="0" i="0">
                <a:solidFill>
                  <a:srgbClr val="24343D"/>
                </a:solidFill>
                <a:latin typeface="Aptos"/>
                <a:ea typeface="Aptos"/>
                <a:cs typeface="Aptos"/>
              </a:defRPr>
            </a:pPr>
            <a:r>
              <a:rPr sz="1650" b="0" i="0" dirty="0">
                <a:solidFill>
                  <a:srgbClr val="24343D"/>
                </a:solidFill>
                <a:latin typeface="Aptos"/>
                <a:ea typeface="Aptos"/>
                <a:cs typeface="Aptos"/>
              </a:rPr>
              <a:t>ISS –  Istituto Superiore di Sanità: Il termine demenza indica una condizione clinica acquisita caratterizzata da declino progressivo delle funzioni cognitive quali memoria, attenzione, abilità visuo-spaziali, funzioni esecutive, linguaggio e può associarsi a disturbi psico-comportamentali. Un quadro di demenza può essere sostenuto da diverse patologie. </a:t>
            </a:r>
          </a:p>
        </p:txBody>
      </p:sp>
    </p:spTree>
    <p:extLst>
      <p:ext uri="{BB962C8B-B14F-4D97-AF65-F5344CB8AC3E}">
        <p14:creationId xmlns:p14="http://schemas.microsoft.com/office/powerpoint/2010/main" val="247627718"/>
      </p:ext>
    </p:extLst>
  </p:cSld>
  <p:clrMapOvr>
    <a:masterClrMapping/>
  </p:clrMapOvr>
  <p:transition spd="med">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p:cNvPicPr>
            <a:picLocks noChangeAspect="1"/>
          </p:cNvPicPr>
          <p:nvPr/>
        </p:nvPicPr>
        <p:blipFill>
          <a:blip r:embed="rId3"/>
          <a:srcRect t="27" b="27"/>
          <a:stretch>
            <a:fillRect/>
          </a:stretch>
        </p:blipFill>
        <p:spPr>
          <a:xfrm>
            <a:off x="0" y="0"/>
            <a:ext cx="12192000" cy="6858000"/>
          </a:xfrm>
          <a:prstGeom prst="rect">
            <a:avLst/>
          </a:prstGeom>
        </p:spPr>
      </p:pic>
      <p:sp>
        <p:nvSpPr>
          <p:cNvPr id="2" name="Pannello testo">
            <a:extLst>
              <a:ext uri="{FF2B5EF4-FFF2-40B4-BE49-F238E27FC236}">
                <a16:creationId xmlns:a16="http://schemas.microsoft.com/office/drawing/2014/main" id="{7FA22C24-534E-4799-A56E-A91C3E6EE834}"/>
              </a:ext>
            </a:extLst>
          </p:cNvPr>
          <p:cNvSpPr>
            <a:spLocks noGrp="1"/>
          </p:cNvSpPr>
          <p:nvPr/>
        </p:nvSpPr>
        <p:spPr>
          <a:xfrm>
            <a:off x="0" y="0"/>
            <a:ext cx="6191250" cy="6858000"/>
          </a:xfrm>
          <a:prstGeom prst="rect">
            <a:avLst/>
          </a:prstGeom>
          <a:solidFill>
            <a:srgbClr val="F7F4EF"/>
          </a:solidFill>
          <a:ln w="0">
            <a:noFill/>
            <a:prstDash val="solid"/>
          </a:ln>
        </p:spPr>
        <p:txBody>
          <a:bodyPr/>
          <a:lstStyle/>
          <a:p>
            <a:endParaRPr lang="it-IT" dirty="0"/>
          </a:p>
        </p:txBody>
      </p:sp>
      <p:sp>
        <p:nvSpPr>
          <p:cNvPr id="3" name="Accento laterale">
            <a:extLst>
              <a:ext uri="{FF2B5EF4-FFF2-40B4-BE49-F238E27FC236}">
                <a16:creationId xmlns:a16="http://schemas.microsoft.com/office/drawing/2014/main" id="{0DAAFE9C-E0FC-4D64-AD2D-D1802EFE5F84}"/>
              </a:ext>
            </a:extLst>
          </p:cNvPr>
          <p:cNvSpPr>
            <a:spLocks noGrp="1"/>
          </p:cNvSpPr>
          <p:nvPr/>
        </p:nvSpPr>
        <p:spPr>
          <a:xfrm>
            <a:off x="5810250" y="0"/>
            <a:ext cx="381000" cy="6858000"/>
          </a:xfrm>
          <a:prstGeom prst="rect">
            <a:avLst/>
          </a:prstGeom>
          <a:solidFill>
            <a:srgbClr val="F7F4EF"/>
          </a:solidFill>
          <a:ln w="0">
            <a:noFill/>
            <a:prstDash val="solid"/>
          </a:ln>
        </p:spPr>
        <p:txBody>
          <a:bodyPr/>
          <a:lstStyle/>
          <a:p>
            <a:endParaRPr lang="it-IT" dirty="0"/>
          </a:p>
        </p:txBody>
      </p:sp>
      <p:sp>
        <p:nvSpPr>
          <p:cNvPr id="4" name="Titolo">
            <a:extLst>
              <a:ext uri="{FF2B5EF4-FFF2-40B4-BE49-F238E27FC236}">
                <a16:creationId xmlns:a16="http://schemas.microsoft.com/office/drawing/2014/main" id="{2799F851-6FF8-4959-A279-A7E5FC06872F}"/>
              </a:ext>
            </a:extLst>
          </p:cNvPr>
          <p:cNvSpPr>
            <a:spLocks noGrp="1"/>
          </p:cNvSpPr>
          <p:nvPr/>
        </p:nvSpPr>
        <p:spPr>
          <a:xfrm>
            <a:off x="685800" y="419100"/>
            <a:ext cx="4953000" cy="590550"/>
          </a:xfrm>
          <a:prstGeom prst="rect">
            <a:avLst/>
          </a:prstGeom>
          <a:noFill/>
          <a:ln w="0">
            <a:noFill/>
            <a:prstDash val="solid"/>
          </a:ln>
        </p:spPr>
        <p:txBody>
          <a:bodyPr wrap="square" lIns="0" tIns="0" rIns="0" bIns="0" anchor="t">
            <a:noAutofit/>
          </a:bodyPr>
          <a:lstStyle/>
          <a:p>
            <a:pPr algn="l">
              <a:lnSpc>
                <a:spcPct val="98000"/>
              </a:lnSpc>
              <a:buNone/>
              <a:defRPr sz="2625" b="1" i="0">
                <a:solidFill>
                  <a:srgbClr val="164258"/>
                </a:solidFill>
                <a:latin typeface="Aptos"/>
                <a:ea typeface="Aptos"/>
                <a:cs typeface="Aptos"/>
              </a:defRPr>
            </a:pPr>
            <a:r>
              <a:rPr sz="2625" b="1" i="0" dirty="0">
                <a:solidFill>
                  <a:srgbClr val="164258"/>
                </a:solidFill>
                <a:latin typeface="Aptos"/>
                <a:ea typeface="Aptos"/>
                <a:cs typeface="Aptos"/>
              </a:rPr>
              <a:t>DEMENZA: UNA PATOLOGIA DELL’ETA’ MODERNA?</a:t>
            </a:r>
          </a:p>
        </p:txBody>
      </p:sp>
      <p:sp>
        <p:nvSpPr>
          <p:cNvPr id="5" name="Linea titolo">
            <a:extLst>
              <a:ext uri="{FF2B5EF4-FFF2-40B4-BE49-F238E27FC236}">
                <a16:creationId xmlns:a16="http://schemas.microsoft.com/office/drawing/2014/main" id="{C8A1D756-7C8A-4D1F-B186-3A9437D93ED6}"/>
              </a:ext>
            </a:extLst>
          </p:cNvPr>
          <p:cNvSpPr>
            <a:spLocks noGrp="1"/>
          </p:cNvSpPr>
          <p:nvPr/>
        </p:nvSpPr>
        <p:spPr>
          <a:xfrm>
            <a:off x="685800" y="1238250"/>
            <a:ext cx="1285875" cy="38100"/>
          </a:xfrm>
          <a:prstGeom prst="roundRect">
            <a:avLst>
              <a:gd name="adj" fmla="val 50000"/>
            </a:avLst>
          </a:prstGeom>
          <a:solidFill>
            <a:srgbClr val="164258"/>
          </a:solidFill>
          <a:ln w="0">
            <a:noFill/>
            <a:prstDash val="solid"/>
          </a:ln>
        </p:spPr>
        <p:txBody>
          <a:bodyPr/>
          <a:lstStyle/>
          <a:p>
            <a:endParaRPr lang="it-IT" dirty="0"/>
          </a:p>
        </p:txBody>
      </p:sp>
      <p:pic>
        <p:nvPicPr>
          <p:cNvPr id="15" name="Immagine 14"/>
          <p:cNvPicPr>
            <a:picLocks noChangeAspect="1"/>
          </p:cNvPicPr>
          <p:nvPr/>
        </p:nvPicPr>
        <p:blipFill>
          <a:blip r:embed="rId4"/>
          <a:stretch/>
        </p:blipFill>
        <p:spPr>
          <a:xfrm>
            <a:off x="685800" y="6038850"/>
            <a:ext cx="1666875" cy="402527"/>
          </a:xfrm>
          <a:prstGeom prst="rect">
            <a:avLst/>
          </a:prstGeom>
        </p:spPr>
      </p:pic>
      <p:sp>
        <p:nvSpPr>
          <p:cNvPr id="7" name="Riferimento">
            <a:extLst>
              <a:ext uri="{FF2B5EF4-FFF2-40B4-BE49-F238E27FC236}">
                <a16:creationId xmlns:a16="http://schemas.microsoft.com/office/drawing/2014/main" id="{10D96686-2482-48FB-B0D4-3AD3688AECBF}"/>
              </a:ext>
            </a:extLst>
          </p:cNvPr>
          <p:cNvSpPr>
            <a:spLocks noGrp="1"/>
          </p:cNvSpPr>
          <p:nvPr/>
        </p:nvSpPr>
        <p:spPr>
          <a:xfrm>
            <a:off x="685800" y="1524000"/>
            <a:ext cx="4762500" cy="514350"/>
          </a:xfrm>
          <a:prstGeom prst="rect">
            <a:avLst/>
          </a:prstGeom>
          <a:noFill/>
          <a:ln w="0">
            <a:noFill/>
            <a:prstDash val="solid"/>
          </a:ln>
        </p:spPr>
        <p:txBody>
          <a:bodyPr wrap="square" lIns="0" tIns="0" rIns="0" bIns="0" anchor="t">
            <a:noAutofit/>
          </a:bodyPr>
          <a:lstStyle/>
          <a:p>
            <a:pPr algn="l">
              <a:lnSpc>
                <a:spcPct val="108000"/>
              </a:lnSpc>
              <a:buNone/>
              <a:defRPr sz="1650" b="1" i="0">
                <a:solidFill>
                  <a:srgbClr val="78958A"/>
                </a:solidFill>
                <a:latin typeface="Aptos"/>
                <a:ea typeface="Aptos"/>
                <a:cs typeface="Aptos"/>
              </a:defRPr>
            </a:pPr>
            <a:r>
              <a:rPr sz="1650" b="1" i="0" dirty="0">
                <a:solidFill>
                  <a:srgbClr val="78958A"/>
                </a:solidFill>
                <a:latin typeface="Aptos"/>
                <a:ea typeface="Aptos"/>
                <a:cs typeface="Aptos"/>
              </a:rPr>
              <a:t>Libro del </a:t>
            </a:r>
            <a:r>
              <a:rPr sz="1650" b="1" i="0" dirty="0" err="1">
                <a:solidFill>
                  <a:srgbClr val="78958A"/>
                </a:solidFill>
                <a:latin typeface="Aptos"/>
                <a:ea typeface="Aptos"/>
                <a:cs typeface="Aptos"/>
              </a:rPr>
              <a:t>Siracide</a:t>
            </a:r>
            <a:r>
              <a:rPr sz="1650" b="1" i="0" dirty="0">
                <a:solidFill>
                  <a:srgbClr val="78958A"/>
                </a:solidFill>
                <a:latin typeface="Aptos"/>
                <a:ea typeface="Aptos"/>
                <a:cs typeface="Aptos"/>
              </a:rPr>
              <a:t> (</a:t>
            </a:r>
            <a:r>
              <a:rPr sz="1650" b="1" i="0" dirty="0" err="1">
                <a:solidFill>
                  <a:srgbClr val="78958A"/>
                </a:solidFill>
                <a:latin typeface="Aptos"/>
                <a:ea typeface="Aptos"/>
                <a:cs typeface="Aptos"/>
              </a:rPr>
              <a:t>Capitolo</a:t>
            </a:r>
            <a:r>
              <a:rPr sz="1650" b="1" i="0" dirty="0">
                <a:solidFill>
                  <a:srgbClr val="78958A"/>
                </a:solidFill>
                <a:latin typeface="Aptos"/>
                <a:ea typeface="Aptos"/>
                <a:cs typeface="Aptos"/>
              </a:rPr>
              <a:t> 3, 12-13):</a:t>
            </a:r>
          </a:p>
        </p:txBody>
      </p:sp>
      <p:sp>
        <p:nvSpPr>
          <p:cNvPr id="8" name="Citazione">
            <a:extLst>
              <a:ext uri="{FF2B5EF4-FFF2-40B4-BE49-F238E27FC236}">
                <a16:creationId xmlns:a16="http://schemas.microsoft.com/office/drawing/2014/main" id="{36FF23E3-055F-476B-9F8C-A5A9A981A9EF}"/>
              </a:ext>
            </a:extLst>
          </p:cNvPr>
          <p:cNvSpPr>
            <a:spLocks noGrp="1"/>
          </p:cNvSpPr>
          <p:nvPr/>
        </p:nvSpPr>
        <p:spPr>
          <a:xfrm>
            <a:off x="685800" y="2190750"/>
            <a:ext cx="4762500" cy="2381250"/>
          </a:xfrm>
          <a:prstGeom prst="rect">
            <a:avLst/>
          </a:prstGeom>
          <a:noFill/>
          <a:ln w="0">
            <a:noFill/>
            <a:prstDash val="solid"/>
          </a:ln>
        </p:spPr>
        <p:txBody>
          <a:bodyPr wrap="square" lIns="0" tIns="0" rIns="0" bIns="0" anchor="t">
            <a:noAutofit/>
          </a:bodyPr>
          <a:lstStyle/>
          <a:p>
            <a:pPr algn="l">
              <a:lnSpc>
                <a:spcPct val="114000"/>
              </a:lnSpc>
              <a:buNone/>
              <a:defRPr sz="2175" b="0" i="1">
                <a:solidFill>
                  <a:srgbClr val="24343D"/>
                </a:solidFill>
                <a:latin typeface="Georgia"/>
                <a:ea typeface="Georgia"/>
                <a:cs typeface="Georgia"/>
              </a:defRPr>
            </a:pPr>
            <a:r>
              <a:rPr sz="2175" b="0" i="1">
                <a:solidFill>
                  <a:srgbClr val="24343D"/>
                </a:solidFill>
                <a:latin typeface="Georgia"/>
                <a:ea typeface="Georgia"/>
                <a:cs typeface="Georgia"/>
              </a:rPr>
              <a:t>«Figlio, soccorri tuo padre nella vecchiaia, non contristarlo durante la sua vita. Anche se perdesse il senno, compatiscilo e non disprezzarlo, mentre sei nel pieno vigore.»</a:t>
            </a:r>
          </a:p>
        </p:txBody>
      </p:sp>
      <p:sp>
        <p:nvSpPr>
          <p:cNvPr id="9" name="Datazione">
            <a:extLst>
              <a:ext uri="{FF2B5EF4-FFF2-40B4-BE49-F238E27FC236}">
                <a16:creationId xmlns:a16="http://schemas.microsoft.com/office/drawing/2014/main" id="{F97D9A6C-1F11-40DF-B000-D5830A514372}"/>
              </a:ext>
            </a:extLst>
          </p:cNvPr>
          <p:cNvSpPr>
            <a:spLocks noGrp="1"/>
          </p:cNvSpPr>
          <p:nvPr/>
        </p:nvSpPr>
        <p:spPr>
          <a:xfrm>
            <a:off x="685800" y="5048250"/>
            <a:ext cx="4762500" cy="495300"/>
          </a:xfrm>
          <a:prstGeom prst="rect">
            <a:avLst/>
          </a:prstGeom>
          <a:noFill/>
          <a:ln w="0">
            <a:noFill/>
            <a:prstDash val="solid"/>
          </a:ln>
        </p:spPr>
        <p:txBody>
          <a:bodyPr wrap="square" lIns="0" tIns="0" rIns="0" bIns="0" anchor="t">
            <a:noAutofit/>
          </a:bodyPr>
          <a:lstStyle/>
          <a:p>
            <a:pPr algn="l">
              <a:lnSpc>
                <a:spcPct val="108000"/>
              </a:lnSpc>
              <a:buNone/>
              <a:defRPr sz="1800" b="1" i="0">
                <a:solidFill>
                  <a:srgbClr val="C56E5B"/>
                </a:solidFill>
                <a:latin typeface="Aptos"/>
                <a:ea typeface="Aptos"/>
                <a:cs typeface="Aptos"/>
              </a:defRPr>
            </a:pPr>
            <a:r>
              <a:rPr sz="1800" b="1" i="0">
                <a:solidFill>
                  <a:srgbClr val="C56E5B"/>
                </a:solidFill>
                <a:latin typeface="Aptos"/>
                <a:ea typeface="Aptos"/>
                <a:cs typeface="Aptos"/>
              </a:rPr>
              <a:t> Circa 2300 anni fa….</a:t>
            </a:r>
          </a:p>
        </p:txBody>
      </p:sp>
      <p:pic>
        <p:nvPicPr>
          <p:cNvPr id="11" name="Immagine 10">
            <a:extLst>
              <a:ext uri="{FF2B5EF4-FFF2-40B4-BE49-F238E27FC236}">
                <a16:creationId xmlns:a16="http://schemas.microsoft.com/office/drawing/2014/main" id="{39BB53AD-F983-428D-F202-45B236865D89}"/>
              </a:ext>
            </a:extLst>
          </p:cNvPr>
          <p:cNvPicPr>
            <a:picLocks noChangeAspect="1"/>
          </p:cNvPicPr>
          <p:nvPr/>
        </p:nvPicPr>
        <p:blipFill>
          <a:blip r:embed="rId5"/>
          <a:srcRect l="15767" r="15398"/>
          <a:stretch>
            <a:fillRect/>
          </a:stretch>
        </p:blipFill>
        <p:spPr>
          <a:xfrm>
            <a:off x="5897880" y="0"/>
            <a:ext cx="6294120" cy="6858000"/>
          </a:xfrm>
          <a:prstGeom prst="rect">
            <a:avLst/>
          </a:prstGeom>
        </p:spPr>
      </p:pic>
    </p:spTree>
    <p:extLst>
      <p:ext uri="{BB962C8B-B14F-4D97-AF65-F5344CB8AC3E}">
        <p14:creationId xmlns:p14="http://schemas.microsoft.com/office/powerpoint/2010/main" val="1045179997"/>
      </p:ext>
    </p:extLst>
  </p:cSld>
  <p:clrMapOvr>
    <a:masterClrMapping/>
  </p:clrMapOvr>
  <p:transition spd="med">
    <p:split/>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sp>
        <p:nvSpPr>
          <p:cNvPr id="24" name="Titolo">
            <a:extLst>
              <a:ext uri="{FF2B5EF4-FFF2-40B4-BE49-F238E27FC236}">
                <a16:creationId xmlns:a16="http://schemas.microsoft.com/office/drawing/2014/main" id="{2B7F5574-7AD9-4AD0-A834-B8460A530672}"/>
              </a:ext>
            </a:extLst>
          </p:cNvPr>
          <p:cNvSpPr>
            <a:spLocks noGrp="1"/>
          </p:cNvSpPr>
          <p:nvPr/>
        </p:nvSpPr>
        <p:spPr>
          <a:xfrm>
            <a:off x="685800" y="419100"/>
            <a:ext cx="8763000" cy="590550"/>
          </a:xfrm>
          <a:prstGeom prst="rect">
            <a:avLst/>
          </a:prstGeom>
          <a:noFill/>
          <a:ln w="0">
            <a:noFill/>
            <a:prstDash val="solid"/>
          </a:ln>
        </p:spPr>
        <p:txBody>
          <a:bodyPr wrap="square" lIns="0" tIns="0" rIns="0" bIns="0" anchor="t">
            <a:noAutofit/>
          </a:bodyPr>
          <a:lstStyle/>
          <a:p>
            <a:pPr algn="l">
              <a:lnSpc>
                <a:spcPct val="98000"/>
              </a:lnSpc>
              <a:buNone/>
              <a:defRPr sz="3225" b="1" i="0">
                <a:solidFill>
                  <a:srgbClr val="1F5D7A"/>
                </a:solidFill>
                <a:latin typeface="Aptos"/>
                <a:ea typeface="Aptos"/>
                <a:cs typeface="Aptos"/>
              </a:defRPr>
            </a:pPr>
            <a:r>
              <a:rPr sz="3225" b="1" i="0">
                <a:solidFill>
                  <a:srgbClr val="1F5D7A"/>
                </a:solidFill>
                <a:latin typeface="Aptos"/>
                <a:ea typeface="Aptos"/>
                <a:cs typeface="Aptos"/>
              </a:rPr>
              <a:t>LA  DEMENZA  O  LE  DEMENZE?</a:t>
            </a:r>
          </a:p>
        </p:txBody>
      </p:sp>
      <p:sp>
        <p:nvSpPr>
          <p:cNvPr id="2" name="Linea titolo">
            <a:extLst>
              <a:ext uri="{FF2B5EF4-FFF2-40B4-BE49-F238E27FC236}">
                <a16:creationId xmlns:a16="http://schemas.microsoft.com/office/drawing/2014/main" id="{FD067753-8B41-4FA3-8209-9F5EF9AB3BAB}"/>
              </a:ext>
            </a:extLst>
          </p:cNvPr>
          <p:cNvSpPr>
            <a:spLocks noGrp="1"/>
          </p:cNvSpPr>
          <p:nvPr/>
        </p:nvSpPr>
        <p:spPr>
          <a:xfrm>
            <a:off x="685800" y="1066800"/>
            <a:ext cx="1619250" cy="38100"/>
          </a:xfrm>
          <a:prstGeom prst="roundRect">
            <a:avLst>
              <a:gd name="adj" fmla="val 50000"/>
            </a:avLst>
          </a:prstGeom>
          <a:solidFill>
            <a:srgbClr val="1F5D7A"/>
          </a:solidFill>
          <a:ln w="0">
            <a:noFill/>
            <a:prstDash val="solid"/>
          </a:ln>
        </p:spPr>
        <p:txBody>
          <a:bodyPr/>
          <a:lstStyle/>
          <a:p>
            <a:endParaRPr lang="it-IT"/>
          </a:p>
        </p:txBody>
      </p:sp>
      <p:pic>
        <p:nvPicPr>
          <p:cNvPr id="26" name="Immagine 25"/>
          <p:cNvPicPr>
            <a:picLocks noChangeAspect="1"/>
          </p:cNvPicPr>
          <p:nvPr/>
        </p:nvPicPr>
        <p:blipFill>
          <a:blip r:embed="rId3"/>
          <a:stretch/>
        </p:blipFill>
        <p:spPr>
          <a:xfrm>
            <a:off x="9953625" y="285750"/>
            <a:ext cx="1619250" cy="391026"/>
          </a:xfrm>
          <a:prstGeom prst="rect">
            <a:avLst/>
          </a:prstGeom>
        </p:spPr>
      </p:pic>
      <p:sp>
        <p:nvSpPr>
          <p:cNvPr id="4" name="Introduzione">
            <a:extLst>
              <a:ext uri="{FF2B5EF4-FFF2-40B4-BE49-F238E27FC236}">
                <a16:creationId xmlns:a16="http://schemas.microsoft.com/office/drawing/2014/main" id="{3E39DAA7-3CA2-4A33-A468-94571DE1DF96}"/>
              </a:ext>
            </a:extLst>
          </p:cNvPr>
          <p:cNvSpPr>
            <a:spLocks noGrp="1"/>
          </p:cNvSpPr>
          <p:nvPr/>
        </p:nvSpPr>
        <p:spPr>
          <a:xfrm>
            <a:off x="876300" y="1428750"/>
            <a:ext cx="6477000" cy="419100"/>
          </a:xfrm>
          <a:prstGeom prst="rect">
            <a:avLst/>
          </a:prstGeom>
          <a:noFill/>
          <a:ln w="0">
            <a:noFill/>
            <a:prstDash val="solid"/>
          </a:ln>
        </p:spPr>
        <p:txBody>
          <a:bodyPr wrap="square" lIns="0" tIns="0" rIns="0" bIns="0" anchor="t">
            <a:noAutofit/>
          </a:bodyPr>
          <a:lstStyle/>
          <a:p>
            <a:pPr algn="l">
              <a:lnSpc>
                <a:spcPct val="108000"/>
              </a:lnSpc>
              <a:buNone/>
              <a:defRPr sz="1875" b="1" i="0">
                <a:solidFill>
                  <a:srgbClr val="60717A"/>
                </a:solidFill>
                <a:latin typeface="Aptos"/>
                <a:ea typeface="Aptos"/>
                <a:cs typeface="Aptos"/>
              </a:defRPr>
            </a:pPr>
            <a:r>
              <a:rPr sz="1875" b="1" i="0">
                <a:solidFill>
                  <a:srgbClr val="60717A"/>
                </a:solidFill>
                <a:latin typeface="Aptos"/>
                <a:ea typeface="Aptos"/>
                <a:cs typeface="Aptos"/>
              </a:rPr>
              <a:t>Le demenze identificate più comuni sono:</a:t>
            </a:r>
          </a:p>
        </p:txBody>
      </p:sp>
      <p:sp>
        <p:nvSpPr>
          <p:cNvPr id="5" name="Barra tipo 1">
            <a:extLst>
              <a:ext uri="{FF2B5EF4-FFF2-40B4-BE49-F238E27FC236}">
                <a16:creationId xmlns:a16="http://schemas.microsoft.com/office/drawing/2014/main" id="{6368E280-F3FB-4F39-87A4-CA73BA1E9CDB}"/>
              </a:ext>
            </a:extLst>
          </p:cNvPr>
          <p:cNvSpPr>
            <a:spLocks noGrp="1"/>
          </p:cNvSpPr>
          <p:nvPr/>
        </p:nvSpPr>
        <p:spPr>
          <a:xfrm>
            <a:off x="876300" y="2038350"/>
            <a:ext cx="114300" cy="419100"/>
          </a:xfrm>
          <a:prstGeom prst="roundRect">
            <a:avLst>
              <a:gd name="adj" fmla="val 50000"/>
            </a:avLst>
          </a:prstGeom>
          <a:solidFill>
            <a:srgbClr val="C56E5B"/>
          </a:solidFill>
          <a:ln w="0">
            <a:noFill/>
            <a:prstDash val="solid"/>
          </a:ln>
        </p:spPr>
        <p:txBody>
          <a:bodyPr/>
          <a:lstStyle/>
          <a:p>
            <a:endParaRPr lang="it-IT"/>
          </a:p>
        </p:txBody>
      </p:sp>
      <p:sp>
        <p:nvSpPr>
          <p:cNvPr id="6" name="Tipo 1">
            <a:extLst>
              <a:ext uri="{FF2B5EF4-FFF2-40B4-BE49-F238E27FC236}">
                <a16:creationId xmlns:a16="http://schemas.microsoft.com/office/drawing/2014/main" id="{E4BF4B5B-A474-442B-AD76-8128371523DB}"/>
              </a:ext>
            </a:extLst>
          </p:cNvPr>
          <p:cNvSpPr>
            <a:spLocks noGrp="1"/>
          </p:cNvSpPr>
          <p:nvPr/>
        </p:nvSpPr>
        <p:spPr>
          <a:xfrm>
            <a:off x="1219200" y="2019300"/>
            <a:ext cx="7715250" cy="457200"/>
          </a:xfrm>
          <a:prstGeom prst="rect">
            <a:avLst/>
          </a:prstGeom>
          <a:noFill/>
          <a:ln w="0">
            <a:noFill/>
            <a:prstDash val="solid"/>
          </a:ln>
        </p:spPr>
        <p:txBody>
          <a:bodyPr wrap="square" lIns="0" tIns="0" rIns="0" bIns="0" anchor="ctr">
            <a:noAutofit/>
          </a:bodyPr>
          <a:lstStyle/>
          <a:p>
            <a:pPr algn="l">
              <a:lnSpc>
                <a:spcPct val="108000"/>
              </a:lnSpc>
              <a:buNone/>
              <a:defRPr sz="2025" b="0" i="0">
                <a:solidFill>
                  <a:srgbClr val="24343D"/>
                </a:solidFill>
                <a:latin typeface="Aptos"/>
                <a:ea typeface="Aptos"/>
                <a:cs typeface="Aptos"/>
              </a:defRPr>
            </a:pPr>
            <a:r>
              <a:rPr lang="it-IT" sz="2025" b="0" i="0" dirty="0">
                <a:solidFill>
                  <a:srgbClr val="24343D"/>
                </a:solidFill>
                <a:latin typeface="Aptos"/>
                <a:ea typeface="Aptos"/>
                <a:cs typeface="Aptos"/>
              </a:rPr>
              <a:t>l</a:t>
            </a:r>
            <a:r>
              <a:rPr sz="2025" b="0" i="0" dirty="0">
                <a:solidFill>
                  <a:srgbClr val="24343D"/>
                </a:solidFill>
                <a:latin typeface="Aptos"/>
                <a:ea typeface="Aptos"/>
                <a:cs typeface="Aptos"/>
              </a:rPr>
              <a:t>a</a:t>
            </a:r>
            <a:r>
              <a:rPr lang="it-IT" sz="2025" b="0" i="0" dirty="0">
                <a:solidFill>
                  <a:srgbClr val="24343D"/>
                </a:solidFill>
                <a:latin typeface="Aptos"/>
                <a:ea typeface="Aptos"/>
                <a:cs typeface="Aptos"/>
              </a:rPr>
              <a:t> </a:t>
            </a:r>
            <a:r>
              <a:rPr sz="2025" b="0" i="0" dirty="0" err="1">
                <a:solidFill>
                  <a:srgbClr val="24343D"/>
                </a:solidFill>
                <a:latin typeface="Aptos"/>
                <a:ea typeface="Aptos"/>
                <a:cs typeface="Aptos"/>
              </a:rPr>
              <a:t>malattia</a:t>
            </a:r>
            <a:r>
              <a:rPr sz="2025" b="0" i="0" dirty="0">
                <a:solidFill>
                  <a:srgbClr val="24343D"/>
                </a:solidFill>
                <a:latin typeface="Aptos"/>
                <a:ea typeface="Aptos"/>
                <a:cs typeface="Aptos"/>
              </a:rPr>
              <a:t> di Alzheimer (</a:t>
            </a:r>
            <a:r>
              <a:rPr sz="2025" b="0" i="0" dirty="0" err="1">
                <a:solidFill>
                  <a:srgbClr val="24343D"/>
                </a:solidFill>
                <a:latin typeface="Aptos"/>
                <a:ea typeface="Aptos"/>
                <a:cs typeface="Aptos"/>
              </a:rPr>
              <a:t>oltre</a:t>
            </a:r>
            <a:r>
              <a:rPr sz="2025" b="0" i="0" dirty="0">
                <a:solidFill>
                  <a:srgbClr val="24343D"/>
                </a:solidFill>
                <a:latin typeface="Aptos"/>
                <a:ea typeface="Aptos"/>
                <a:cs typeface="Aptos"/>
              </a:rPr>
              <a:t> il 60% </a:t>
            </a:r>
            <a:r>
              <a:rPr sz="2025" b="0" i="0" dirty="0" err="1">
                <a:solidFill>
                  <a:srgbClr val="24343D"/>
                </a:solidFill>
                <a:latin typeface="Aptos"/>
                <a:ea typeface="Aptos"/>
                <a:cs typeface="Aptos"/>
              </a:rPr>
              <a:t>dei</a:t>
            </a:r>
            <a:r>
              <a:rPr sz="2025" b="0" i="0" dirty="0">
                <a:solidFill>
                  <a:srgbClr val="24343D"/>
                </a:solidFill>
                <a:latin typeface="Aptos"/>
                <a:ea typeface="Aptos"/>
                <a:cs typeface="Aptos"/>
              </a:rPr>
              <a:t> </a:t>
            </a:r>
            <a:r>
              <a:rPr sz="2025" b="0" i="0" dirty="0" err="1">
                <a:solidFill>
                  <a:srgbClr val="24343D"/>
                </a:solidFill>
                <a:latin typeface="Aptos"/>
                <a:ea typeface="Aptos"/>
                <a:cs typeface="Aptos"/>
              </a:rPr>
              <a:t>casi</a:t>
            </a:r>
            <a:r>
              <a:rPr sz="2025" b="0" i="0" dirty="0">
                <a:solidFill>
                  <a:srgbClr val="24343D"/>
                </a:solidFill>
                <a:latin typeface="Aptos"/>
                <a:ea typeface="Aptos"/>
                <a:cs typeface="Aptos"/>
              </a:rPr>
              <a:t>)</a:t>
            </a:r>
          </a:p>
        </p:txBody>
      </p:sp>
      <p:sp>
        <p:nvSpPr>
          <p:cNvPr id="7" name="Linea tipo 1">
            <a:extLst>
              <a:ext uri="{FF2B5EF4-FFF2-40B4-BE49-F238E27FC236}">
                <a16:creationId xmlns:a16="http://schemas.microsoft.com/office/drawing/2014/main" id="{6E1A50D7-850C-4D98-84AA-B366F5F6174D}"/>
              </a:ext>
            </a:extLst>
          </p:cNvPr>
          <p:cNvSpPr>
            <a:spLocks noGrp="1"/>
          </p:cNvSpPr>
          <p:nvPr/>
        </p:nvSpPr>
        <p:spPr>
          <a:xfrm>
            <a:off x="1219200" y="2524125"/>
            <a:ext cx="8096250" cy="9525"/>
          </a:xfrm>
          <a:prstGeom prst="rect">
            <a:avLst/>
          </a:prstGeom>
          <a:solidFill>
            <a:srgbClr val="D6DED9"/>
          </a:solidFill>
          <a:ln w="0">
            <a:noFill/>
            <a:prstDash val="solid"/>
          </a:ln>
        </p:spPr>
        <p:txBody>
          <a:bodyPr/>
          <a:lstStyle/>
          <a:p>
            <a:endParaRPr lang="it-IT"/>
          </a:p>
        </p:txBody>
      </p:sp>
      <p:sp>
        <p:nvSpPr>
          <p:cNvPr id="8" name="Barra tipo 2">
            <a:extLst>
              <a:ext uri="{FF2B5EF4-FFF2-40B4-BE49-F238E27FC236}">
                <a16:creationId xmlns:a16="http://schemas.microsoft.com/office/drawing/2014/main" id="{DA6FA91A-6933-4DFE-BEDB-4C0E88C3CED6}"/>
              </a:ext>
            </a:extLst>
          </p:cNvPr>
          <p:cNvSpPr>
            <a:spLocks noGrp="1"/>
          </p:cNvSpPr>
          <p:nvPr/>
        </p:nvSpPr>
        <p:spPr>
          <a:xfrm>
            <a:off x="876300" y="2657475"/>
            <a:ext cx="114300" cy="419100"/>
          </a:xfrm>
          <a:prstGeom prst="roundRect">
            <a:avLst>
              <a:gd name="adj" fmla="val 50000"/>
            </a:avLst>
          </a:prstGeom>
          <a:solidFill>
            <a:srgbClr val="1F5D7A"/>
          </a:solidFill>
          <a:ln w="0">
            <a:noFill/>
            <a:prstDash val="solid"/>
          </a:ln>
        </p:spPr>
        <p:txBody>
          <a:bodyPr/>
          <a:lstStyle/>
          <a:p>
            <a:endParaRPr lang="it-IT"/>
          </a:p>
        </p:txBody>
      </p:sp>
      <p:sp>
        <p:nvSpPr>
          <p:cNvPr id="9" name="Tipo 2">
            <a:extLst>
              <a:ext uri="{FF2B5EF4-FFF2-40B4-BE49-F238E27FC236}">
                <a16:creationId xmlns:a16="http://schemas.microsoft.com/office/drawing/2014/main" id="{CCFE279A-8883-419C-83CF-44A402C4603E}"/>
              </a:ext>
            </a:extLst>
          </p:cNvPr>
          <p:cNvSpPr>
            <a:spLocks noGrp="1"/>
          </p:cNvSpPr>
          <p:nvPr/>
        </p:nvSpPr>
        <p:spPr>
          <a:xfrm>
            <a:off x="1219200" y="2638425"/>
            <a:ext cx="7715250" cy="457200"/>
          </a:xfrm>
          <a:prstGeom prst="rect">
            <a:avLst/>
          </a:prstGeom>
          <a:noFill/>
          <a:ln w="0">
            <a:noFill/>
            <a:prstDash val="solid"/>
          </a:ln>
        </p:spPr>
        <p:txBody>
          <a:bodyPr wrap="square" lIns="0" tIns="0" rIns="0" bIns="0" anchor="ctr">
            <a:noAutofit/>
          </a:bodyPr>
          <a:lstStyle/>
          <a:p>
            <a:pPr algn="l">
              <a:lnSpc>
                <a:spcPct val="108000"/>
              </a:lnSpc>
              <a:buNone/>
              <a:defRPr sz="2025" b="0" i="0">
                <a:solidFill>
                  <a:srgbClr val="24343D"/>
                </a:solidFill>
                <a:latin typeface="Aptos"/>
                <a:ea typeface="Aptos"/>
                <a:cs typeface="Aptos"/>
              </a:defRPr>
            </a:pPr>
            <a:r>
              <a:rPr sz="2025" b="0" i="0">
                <a:solidFill>
                  <a:srgbClr val="24343D"/>
                </a:solidFill>
                <a:latin typeface="Aptos"/>
                <a:ea typeface="Aptos"/>
                <a:cs typeface="Aptos"/>
              </a:rPr>
              <a:t>la demenza vascolare (circa il 20% dei casi)</a:t>
            </a:r>
          </a:p>
        </p:txBody>
      </p:sp>
      <p:sp>
        <p:nvSpPr>
          <p:cNvPr id="10" name="Linea tipo 2">
            <a:extLst>
              <a:ext uri="{FF2B5EF4-FFF2-40B4-BE49-F238E27FC236}">
                <a16:creationId xmlns:a16="http://schemas.microsoft.com/office/drawing/2014/main" id="{CE81189E-A849-4E68-9F8B-9E6AD5D50295}"/>
              </a:ext>
            </a:extLst>
          </p:cNvPr>
          <p:cNvSpPr>
            <a:spLocks noGrp="1"/>
          </p:cNvSpPr>
          <p:nvPr/>
        </p:nvSpPr>
        <p:spPr>
          <a:xfrm>
            <a:off x="1219200" y="3143250"/>
            <a:ext cx="8096250" cy="9525"/>
          </a:xfrm>
          <a:prstGeom prst="rect">
            <a:avLst/>
          </a:prstGeom>
          <a:solidFill>
            <a:srgbClr val="D6DED9"/>
          </a:solidFill>
          <a:ln w="0">
            <a:noFill/>
            <a:prstDash val="solid"/>
          </a:ln>
        </p:spPr>
        <p:txBody>
          <a:bodyPr/>
          <a:lstStyle/>
          <a:p>
            <a:endParaRPr lang="it-IT"/>
          </a:p>
        </p:txBody>
      </p:sp>
      <p:sp>
        <p:nvSpPr>
          <p:cNvPr id="11" name="Barra tipo 3">
            <a:extLst>
              <a:ext uri="{FF2B5EF4-FFF2-40B4-BE49-F238E27FC236}">
                <a16:creationId xmlns:a16="http://schemas.microsoft.com/office/drawing/2014/main" id="{F6462870-EF1B-4C62-A0F5-1CEBE3303804}"/>
              </a:ext>
            </a:extLst>
          </p:cNvPr>
          <p:cNvSpPr>
            <a:spLocks noGrp="1"/>
          </p:cNvSpPr>
          <p:nvPr/>
        </p:nvSpPr>
        <p:spPr>
          <a:xfrm>
            <a:off x="876300" y="3276600"/>
            <a:ext cx="114300" cy="419100"/>
          </a:xfrm>
          <a:prstGeom prst="roundRect">
            <a:avLst>
              <a:gd name="adj" fmla="val 50000"/>
            </a:avLst>
          </a:prstGeom>
          <a:solidFill>
            <a:srgbClr val="78958A"/>
          </a:solidFill>
          <a:ln w="0">
            <a:noFill/>
            <a:prstDash val="solid"/>
          </a:ln>
        </p:spPr>
        <p:txBody>
          <a:bodyPr/>
          <a:lstStyle/>
          <a:p>
            <a:endParaRPr lang="it-IT"/>
          </a:p>
        </p:txBody>
      </p:sp>
      <p:sp>
        <p:nvSpPr>
          <p:cNvPr id="12" name="Tipo 3">
            <a:extLst>
              <a:ext uri="{FF2B5EF4-FFF2-40B4-BE49-F238E27FC236}">
                <a16:creationId xmlns:a16="http://schemas.microsoft.com/office/drawing/2014/main" id="{46DCB0B7-0A67-4598-94D2-48B52501EA67}"/>
              </a:ext>
            </a:extLst>
          </p:cNvPr>
          <p:cNvSpPr>
            <a:spLocks noGrp="1"/>
          </p:cNvSpPr>
          <p:nvPr/>
        </p:nvSpPr>
        <p:spPr>
          <a:xfrm>
            <a:off x="1219200" y="3257550"/>
            <a:ext cx="7715250" cy="457200"/>
          </a:xfrm>
          <a:prstGeom prst="rect">
            <a:avLst/>
          </a:prstGeom>
          <a:noFill/>
          <a:ln w="0">
            <a:noFill/>
            <a:prstDash val="solid"/>
          </a:ln>
        </p:spPr>
        <p:txBody>
          <a:bodyPr wrap="square" lIns="0" tIns="0" rIns="0" bIns="0" anchor="ctr">
            <a:noAutofit/>
          </a:bodyPr>
          <a:lstStyle/>
          <a:p>
            <a:pPr algn="l">
              <a:lnSpc>
                <a:spcPct val="108000"/>
              </a:lnSpc>
              <a:buNone/>
              <a:defRPr sz="2025" b="0" i="0">
                <a:solidFill>
                  <a:srgbClr val="24343D"/>
                </a:solidFill>
                <a:latin typeface="Aptos"/>
                <a:ea typeface="Aptos"/>
                <a:cs typeface="Aptos"/>
              </a:defRPr>
            </a:pPr>
            <a:r>
              <a:rPr sz="2025" b="0" i="0">
                <a:solidFill>
                  <a:srgbClr val="24343D"/>
                </a:solidFill>
                <a:latin typeface="Aptos"/>
                <a:ea typeface="Aptos"/>
                <a:cs typeface="Aptos"/>
              </a:rPr>
              <a:t>la demenza nella malattia di Parkinson</a:t>
            </a:r>
          </a:p>
        </p:txBody>
      </p:sp>
      <p:sp>
        <p:nvSpPr>
          <p:cNvPr id="13" name="Linea tipo 3">
            <a:extLst>
              <a:ext uri="{FF2B5EF4-FFF2-40B4-BE49-F238E27FC236}">
                <a16:creationId xmlns:a16="http://schemas.microsoft.com/office/drawing/2014/main" id="{8458D2AA-F24F-4CCD-90AD-875979C86194}"/>
              </a:ext>
            </a:extLst>
          </p:cNvPr>
          <p:cNvSpPr>
            <a:spLocks noGrp="1"/>
          </p:cNvSpPr>
          <p:nvPr/>
        </p:nvSpPr>
        <p:spPr>
          <a:xfrm>
            <a:off x="1219200" y="3762375"/>
            <a:ext cx="8096250" cy="9525"/>
          </a:xfrm>
          <a:prstGeom prst="rect">
            <a:avLst/>
          </a:prstGeom>
          <a:solidFill>
            <a:srgbClr val="D6DED9"/>
          </a:solidFill>
          <a:ln w="0">
            <a:noFill/>
            <a:prstDash val="solid"/>
          </a:ln>
        </p:spPr>
        <p:txBody>
          <a:bodyPr/>
          <a:lstStyle/>
          <a:p>
            <a:endParaRPr lang="it-IT"/>
          </a:p>
        </p:txBody>
      </p:sp>
      <p:sp>
        <p:nvSpPr>
          <p:cNvPr id="14" name="Barra tipo 4">
            <a:extLst>
              <a:ext uri="{FF2B5EF4-FFF2-40B4-BE49-F238E27FC236}">
                <a16:creationId xmlns:a16="http://schemas.microsoft.com/office/drawing/2014/main" id="{CA23F14B-05C0-4356-AC7A-CDD46ED1246F}"/>
              </a:ext>
            </a:extLst>
          </p:cNvPr>
          <p:cNvSpPr>
            <a:spLocks noGrp="1"/>
          </p:cNvSpPr>
          <p:nvPr/>
        </p:nvSpPr>
        <p:spPr>
          <a:xfrm>
            <a:off x="876300" y="3895725"/>
            <a:ext cx="114300" cy="419100"/>
          </a:xfrm>
          <a:prstGeom prst="roundRect">
            <a:avLst>
              <a:gd name="adj" fmla="val 50000"/>
            </a:avLst>
          </a:prstGeom>
          <a:solidFill>
            <a:srgbClr val="C2A36B"/>
          </a:solidFill>
          <a:ln w="0">
            <a:noFill/>
            <a:prstDash val="solid"/>
          </a:ln>
        </p:spPr>
        <p:txBody>
          <a:bodyPr/>
          <a:lstStyle/>
          <a:p>
            <a:endParaRPr lang="it-IT"/>
          </a:p>
        </p:txBody>
      </p:sp>
      <p:sp>
        <p:nvSpPr>
          <p:cNvPr id="15" name="Tipo 4">
            <a:extLst>
              <a:ext uri="{FF2B5EF4-FFF2-40B4-BE49-F238E27FC236}">
                <a16:creationId xmlns:a16="http://schemas.microsoft.com/office/drawing/2014/main" id="{B4994135-9B12-4F9A-9AC2-42C91EAE5797}"/>
              </a:ext>
            </a:extLst>
          </p:cNvPr>
          <p:cNvSpPr>
            <a:spLocks noGrp="1"/>
          </p:cNvSpPr>
          <p:nvPr/>
        </p:nvSpPr>
        <p:spPr>
          <a:xfrm>
            <a:off x="1219200" y="3876675"/>
            <a:ext cx="7715250" cy="457200"/>
          </a:xfrm>
          <a:prstGeom prst="rect">
            <a:avLst/>
          </a:prstGeom>
          <a:noFill/>
          <a:ln w="0">
            <a:noFill/>
            <a:prstDash val="solid"/>
          </a:ln>
        </p:spPr>
        <p:txBody>
          <a:bodyPr wrap="square" lIns="0" tIns="0" rIns="0" bIns="0" anchor="ctr">
            <a:noAutofit/>
          </a:bodyPr>
          <a:lstStyle/>
          <a:p>
            <a:pPr algn="l">
              <a:lnSpc>
                <a:spcPct val="108000"/>
              </a:lnSpc>
              <a:buNone/>
              <a:defRPr sz="2025" b="0" i="0">
                <a:solidFill>
                  <a:srgbClr val="24343D"/>
                </a:solidFill>
                <a:latin typeface="Aptos"/>
                <a:ea typeface="Aptos"/>
                <a:cs typeface="Aptos"/>
              </a:defRPr>
            </a:pPr>
            <a:r>
              <a:rPr sz="2025" b="0" i="0">
                <a:solidFill>
                  <a:srgbClr val="24343D"/>
                </a:solidFill>
                <a:latin typeface="Aptos"/>
                <a:ea typeface="Aptos"/>
                <a:cs typeface="Aptos"/>
              </a:rPr>
              <a:t>la demenza a corpi di Lewy</a:t>
            </a:r>
          </a:p>
        </p:txBody>
      </p:sp>
      <p:sp>
        <p:nvSpPr>
          <p:cNvPr id="16" name="Linea tipo 4">
            <a:extLst>
              <a:ext uri="{FF2B5EF4-FFF2-40B4-BE49-F238E27FC236}">
                <a16:creationId xmlns:a16="http://schemas.microsoft.com/office/drawing/2014/main" id="{0F93F7D5-A649-4482-969C-9A97EF9A84C0}"/>
              </a:ext>
            </a:extLst>
          </p:cNvPr>
          <p:cNvSpPr>
            <a:spLocks noGrp="1"/>
          </p:cNvSpPr>
          <p:nvPr/>
        </p:nvSpPr>
        <p:spPr>
          <a:xfrm>
            <a:off x="1219200" y="4381500"/>
            <a:ext cx="8096250" cy="9525"/>
          </a:xfrm>
          <a:prstGeom prst="rect">
            <a:avLst/>
          </a:prstGeom>
          <a:solidFill>
            <a:srgbClr val="D6DED9"/>
          </a:solidFill>
          <a:ln w="0">
            <a:noFill/>
            <a:prstDash val="solid"/>
          </a:ln>
        </p:spPr>
        <p:txBody>
          <a:bodyPr/>
          <a:lstStyle/>
          <a:p>
            <a:endParaRPr lang="it-IT"/>
          </a:p>
        </p:txBody>
      </p:sp>
      <p:sp>
        <p:nvSpPr>
          <p:cNvPr id="17" name="Barra tipo 5">
            <a:extLst>
              <a:ext uri="{FF2B5EF4-FFF2-40B4-BE49-F238E27FC236}">
                <a16:creationId xmlns:a16="http://schemas.microsoft.com/office/drawing/2014/main" id="{B60A5756-5248-4F57-AF7B-4DD5472385B9}"/>
              </a:ext>
            </a:extLst>
          </p:cNvPr>
          <p:cNvSpPr>
            <a:spLocks noGrp="1"/>
          </p:cNvSpPr>
          <p:nvPr/>
        </p:nvSpPr>
        <p:spPr>
          <a:xfrm>
            <a:off x="876300" y="4514850"/>
            <a:ext cx="114300" cy="419100"/>
          </a:xfrm>
          <a:prstGeom prst="roundRect">
            <a:avLst>
              <a:gd name="adj" fmla="val 50000"/>
            </a:avLst>
          </a:prstGeom>
          <a:solidFill>
            <a:srgbClr val="164258"/>
          </a:solidFill>
          <a:ln w="0">
            <a:noFill/>
            <a:prstDash val="solid"/>
          </a:ln>
        </p:spPr>
        <p:txBody>
          <a:bodyPr/>
          <a:lstStyle/>
          <a:p>
            <a:endParaRPr lang="it-IT"/>
          </a:p>
        </p:txBody>
      </p:sp>
      <p:sp>
        <p:nvSpPr>
          <p:cNvPr id="18" name="Tipo 5">
            <a:extLst>
              <a:ext uri="{FF2B5EF4-FFF2-40B4-BE49-F238E27FC236}">
                <a16:creationId xmlns:a16="http://schemas.microsoft.com/office/drawing/2014/main" id="{F6250CCB-E116-43CD-ACB5-51D039257B4E}"/>
              </a:ext>
            </a:extLst>
          </p:cNvPr>
          <p:cNvSpPr>
            <a:spLocks noGrp="1"/>
          </p:cNvSpPr>
          <p:nvPr/>
        </p:nvSpPr>
        <p:spPr>
          <a:xfrm>
            <a:off x="1219200" y="4495800"/>
            <a:ext cx="7715250" cy="457200"/>
          </a:xfrm>
          <a:prstGeom prst="rect">
            <a:avLst/>
          </a:prstGeom>
          <a:noFill/>
          <a:ln w="0">
            <a:noFill/>
            <a:prstDash val="solid"/>
          </a:ln>
        </p:spPr>
        <p:txBody>
          <a:bodyPr wrap="square" lIns="0" tIns="0" rIns="0" bIns="0" anchor="ctr">
            <a:noAutofit/>
          </a:bodyPr>
          <a:lstStyle/>
          <a:p>
            <a:pPr algn="l">
              <a:lnSpc>
                <a:spcPct val="108000"/>
              </a:lnSpc>
              <a:buNone/>
              <a:defRPr sz="2025" b="0" i="0">
                <a:solidFill>
                  <a:srgbClr val="24343D"/>
                </a:solidFill>
                <a:latin typeface="Aptos"/>
                <a:ea typeface="Aptos"/>
                <a:cs typeface="Aptos"/>
              </a:defRPr>
            </a:pPr>
            <a:r>
              <a:rPr sz="2025" b="0" i="0">
                <a:solidFill>
                  <a:srgbClr val="24343D"/>
                </a:solidFill>
                <a:latin typeface="Aptos"/>
                <a:ea typeface="Aptos"/>
                <a:cs typeface="Aptos"/>
              </a:rPr>
              <a:t>la demenza frontotemporale</a:t>
            </a:r>
          </a:p>
        </p:txBody>
      </p:sp>
      <p:sp>
        <p:nvSpPr>
          <p:cNvPr id="19" name="Linea tipo 5">
            <a:extLst>
              <a:ext uri="{FF2B5EF4-FFF2-40B4-BE49-F238E27FC236}">
                <a16:creationId xmlns:a16="http://schemas.microsoft.com/office/drawing/2014/main" id="{B9717905-E27F-4095-9C4A-237A1F145BE8}"/>
              </a:ext>
            </a:extLst>
          </p:cNvPr>
          <p:cNvSpPr>
            <a:spLocks noGrp="1"/>
          </p:cNvSpPr>
          <p:nvPr/>
        </p:nvSpPr>
        <p:spPr>
          <a:xfrm>
            <a:off x="1219200" y="5000625"/>
            <a:ext cx="8096250" cy="9525"/>
          </a:xfrm>
          <a:prstGeom prst="rect">
            <a:avLst/>
          </a:prstGeom>
          <a:solidFill>
            <a:srgbClr val="D6DED9"/>
          </a:solidFill>
          <a:ln w="0">
            <a:noFill/>
            <a:prstDash val="solid"/>
          </a:ln>
        </p:spPr>
        <p:txBody>
          <a:bodyPr/>
          <a:lstStyle/>
          <a:p>
            <a:endParaRPr lang="it-IT"/>
          </a:p>
        </p:txBody>
      </p:sp>
      <p:sp>
        <p:nvSpPr>
          <p:cNvPr id="20" name="Riquadro demenze rare">
            <a:extLst>
              <a:ext uri="{FF2B5EF4-FFF2-40B4-BE49-F238E27FC236}">
                <a16:creationId xmlns:a16="http://schemas.microsoft.com/office/drawing/2014/main" id="{00259C66-F304-45E5-B700-CBEBE94F9BD8}"/>
              </a:ext>
            </a:extLst>
          </p:cNvPr>
          <p:cNvSpPr>
            <a:spLocks noGrp="1"/>
          </p:cNvSpPr>
          <p:nvPr/>
        </p:nvSpPr>
        <p:spPr>
          <a:xfrm>
            <a:off x="876300" y="5286375"/>
            <a:ext cx="10458450" cy="742950"/>
          </a:xfrm>
          <a:prstGeom prst="roundRect">
            <a:avLst>
              <a:gd name="adj" fmla="val 23077"/>
            </a:avLst>
          </a:prstGeom>
          <a:solidFill>
            <a:srgbClr val="F1E8D8"/>
          </a:solidFill>
          <a:ln w="0">
            <a:noFill/>
            <a:prstDash val="solid"/>
          </a:ln>
        </p:spPr>
        <p:txBody>
          <a:bodyPr/>
          <a:lstStyle/>
          <a:p>
            <a:endParaRPr lang="it-IT"/>
          </a:p>
        </p:txBody>
      </p:sp>
      <p:sp>
        <p:nvSpPr>
          <p:cNvPr id="21" name="Demenze rare">
            <a:extLst>
              <a:ext uri="{FF2B5EF4-FFF2-40B4-BE49-F238E27FC236}">
                <a16:creationId xmlns:a16="http://schemas.microsoft.com/office/drawing/2014/main" id="{6A2EFF77-F3F1-44C1-B3B0-EA6DB8A3E488}"/>
              </a:ext>
            </a:extLst>
          </p:cNvPr>
          <p:cNvSpPr>
            <a:spLocks noGrp="1"/>
          </p:cNvSpPr>
          <p:nvPr/>
        </p:nvSpPr>
        <p:spPr>
          <a:xfrm>
            <a:off x="1123950" y="5457825"/>
            <a:ext cx="9953625" cy="4572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Esempi di demenze rare: paralisi sopranucleare progressiva, malattia di Creutzfeldt-Jakob, forme genetiche</a:t>
            </a:r>
          </a:p>
        </p:txBody>
      </p:sp>
      <p:sp>
        <p:nvSpPr>
          <p:cNvPr id="22" name="Linea inferiore">
            <a:extLst>
              <a:ext uri="{FF2B5EF4-FFF2-40B4-BE49-F238E27FC236}">
                <a16:creationId xmlns:a16="http://schemas.microsoft.com/office/drawing/2014/main" id="{9497B45B-91E6-4E10-B2C1-54B181965250}"/>
              </a:ext>
            </a:extLst>
          </p:cNvPr>
          <p:cNvSpPr>
            <a:spLocks noGrp="1"/>
          </p:cNvSpPr>
          <p:nvPr/>
        </p:nvSpPr>
        <p:spPr>
          <a:xfrm>
            <a:off x="685800" y="6496050"/>
            <a:ext cx="10820400" cy="19050"/>
          </a:xfrm>
          <a:prstGeom prst="roundRect">
            <a:avLst>
              <a:gd name="adj" fmla="val 50000"/>
            </a:avLst>
          </a:prstGeom>
          <a:solidFill>
            <a:srgbClr val="D6DED9"/>
          </a:solidFill>
          <a:ln w="0">
            <a:noFill/>
            <a:prstDash val="solid"/>
          </a:ln>
        </p:spPr>
        <p:txBody>
          <a:bodyPr/>
          <a:lstStyle/>
          <a:p>
            <a:endParaRPr lang="it-IT"/>
          </a:p>
        </p:txBody>
      </p:sp>
      <p:sp>
        <p:nvSpPr>
          <p:cNvPr id="23" name="Accento inferiore">
            <a:extLst>
              <a:ext uri="{FF2B5EF4-FFF2-40B4-BE49-F238E27FC236}">
                <a16:creationId xmlns:a16="http://schemas.microsoft.com/office/drawing/2014/main" id="{A0A822CD-5785-44FF-B038-6960550C81EF}"/>
              </a:ext>
            </a:extLst>
          </p:cNvPr>
          <p:cNvSpPr>
            <a:spLocks noGrp="1"/>
          </p:cNvSpPr>
          <p:nvPr/>
        </p:nvSpPr>
        <p:spPr>
          <a:xfrm>
            <a:off x="685800" y="6496050"/>
            <a:ext cx="876300" cy="19050"/>
          </a:xfrm>
          <a:prstGeom prst="roundRect">
            <a:avLst>
              <a:gd name="adj" fmla="val 50000"/>
            </a:avLst>
          </a:prstGeom>
          <a:solidFill>
            <a:srgbClr val="C2A36B"/>
          </a:solidFill>
          <a:ln w="0">
            <a:noFill/>
            <a:prstDash val="solid"/>
          </a:ln>
        </p:spPr>
        <p:txBody>
          <a:bodyPr/>
          <a:lstStyle/>
          <a:p>
            <a:endParaRPr lang="it-IT"/>
          </a:p>
        </p:txBody>
      </p:sp>
    </p:spTree>
    <p:extLst>
      <p:ext uri="{BB962C8B-B14F-4D97-AF65-F5344CB8AC3E}">
        <p14:creationId xmlns:p14="http://schemas.microsoft.com/office/powerpoint/2010/main" val="1576449754"/>
      </p:ext>
    </p:extLst>
  </p:cSld>
  <p:clrMapOvr>
    <a:masterClrMapping/>
  </p:clrMapOvr>
  <p:transition spd="med">
    <p:cover dir="d"/>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EF"/>
        </a:solidFill>
        <a:effectLst/>
      </p:bgPr>
    </p:bg>
    <p:spTree>
      <p:nvGrpSpPr>
        <p:cNvPr id="1" name=""/>
        <p:cNvGrpSpPr/>
        <p:nvPr/>
      </p:nvGrpSpPr>
      <p:grpSpPr>
        <a:xfrm>
          <a:off x="0" y="0"/>
          <a:ext cx="0" cy="0"/>
          <a:chOff x="0" y="0"/>
          <a:chExt cx="0" cy="0"/>
        </a:xfrm>
      </p:grpSpPr>
      <p:sp>
        <p:nvSpPr>
          <p:cNvPr id="24" name="Titolo">
            <a:extLst>
              <a:ext uri="{FF2B5EF4-FFF2-40B4-BE49-F238E27FC236}">
                <a16:creationId xmlns:a16="http://schemas.microsoft.com/office/drawing/2014/main" id="{3ED1E90A-1AF4-4728-B84D-DBAF77C5AB01}"/>
              </a:ext>
            </a:extLst>
          </p:cNvPr>
          <p:cNvSpPr>
            <a:spLocks noGrp="1"/>
          </p:cNvSpPr>
          <p:nvPr/>
        </p:nvSpPr>
        <p:spPr>
          <a:xfrm>
            <a:off x="685800" y="419100"/>
            <a:ext cx="8763000" cy="590550"/>
          </a:xfrm>
          <a:prstGeom prst="rect">
            <a:avLst/>
          </a:prstGeom>
          <a:noFill/>
          <a:ln w="0">
            <a:noFill/>
            <a:prstDash val="solid"/>
          </a:ln>
        </p:spPr>
        <p:txBody>
          <a:bodyPr wrap="square" lIns="0" tIns="0" rIns="0" bIns="0" anchor="t">
            <a:noAutofit/>
          </a:bodyPr>
          <a:lstStyle/>
          <a:p>
            <a:pPr algn="l">
              <a:lnSpc>
                <a:spcPct val="98000"/>
              </a:lnSpc>
              <a:buNone/>
              <a:defRPr sz="3225" b="1" i="0">
                <a:solidFill>
                  <a:srgbClr val="1F5D7A"/>
                </a:solidFill>
                <a:latin typeface="Aptos"/>
                <a:ea typeface="Aptos"/>
                <a:cs typeface="Aptos"/>
              </a:defRPr>
            </a:pPr>
            <a:r>
              <a:rPr sz="3225" b="1" i="0">
                <a:solidFill>
                  <a:srgbClr val="1F5D7A"/>
                </a:solidFill>
                <a:latin typeface="Aptos"/>
                <a:ea typeface="Aptos"/>
                <a:cs typeface="Aptos"/>
              </a:rPr>
              <a:t>QUADRO CLINICO DEMENZA . 1</a:t>
            </a:r>
          </a:p>
        </p:txBody>
      </p:sp>
      <p:sp>
        <p:nvSpPr>
          <p:cNvPr id="2" name="Linea titolo">
            <a:extLst>
              <a:ext uri="{FF2B5EF4-FFF2-40B4-BE49-F238E27FC236}">
                <a16:creationId xmlns:a16="http://schemas.microsoft.com/office/drawing/2014/main" id="{B42AD54D-E449-4D12-A339-6D186F28FA9F}"/>
              </a:ext>
            </a:extLst>
          </p:cNvPr>
          <p:cNvSpPr>
            <a:spLocks noGrp="1"/>
          </p:cNvSpPr>
          <p:nvPr/>
        </p:nvSpPr>
        <p:spPr>
          <a:xfrm>
            <a:off x="685800" y="1066800"/>
            <a:ext cx="1619250" cy="38100"/>
          </a:xfrm>
          <a:prstGeom prst="roundRect">
            <a:avLst>
              <a:gd name="adj" fmla="val 50000"/>
            </a:avLst>
          </a:prstGeom>
          <a:solidFill>
            <a:srgbClr val="1F5D7A"/>
          </a:solidFill>
          <a:ln w="0">
            <a:noFill/>
            <a:prstDash val="solid"/>
          </a:ln>
        </p:spPr>
        <p:txBody>
          <a:bodyPr/>
          <a:lstStyle/>
          <a:p>
            <a:endParaRPr lang="it-IT"/>
          </a:p>
        </p:txBody>
      </p:sp>
      <p:pic>
        <p:nvPicPr>
          <p:cNvPr id="26" name="Immagine 25"/>
          <p:cNvPicPr>
            <a:picLocks noChangeAspect="1"/>
          </p:cNvPicPr>
          <p:nvPr/>
        </p:nvPicPr>
        <p:blipFill>
          <a:blip r:embed="rId3"/>
          <a:stretch/>
        </p:blipFill>
        <p:spPr>
          <a:xfrm>
            <a:off x="9953625" y="285750"/>
            <a:ext cx="1619250" cy="391026"/>
          </a:xfrm>
          <a:prstGeom prst="rect">
            <a:avLst/>
          </a:prstGeom>
        </p:spPr>
      </p:pic>
      <p:sp>
        <p:nvSpPr>
          <p:cNvPr id="4" name="Frase chiave">
            <a:extLst>
              <a:ext uri="{FF2B5EF4-FFF2-40B4-BE49-F238E27FC236}">
                <a16:creationId xmlns:a16="http://schemas.microsoft.com/office/drawing/2014/main" id="{3170627A-B307-4EBF-ABD6-4A9762F5FACD}"/>
              </a:ext>
            </a:extLst>
          </p:cNvPr>
          <p:cNvSpPr>
            <a:spLocks noGrp="1"/>
          </p:cNvSpPr>
          <p:nvPr/>
        </p:nvSpPr>
        <p:spPr>
          <a:xfrm>
            <a:off x="819150" y="1409700"/>
            <a:ext cx="7239000" cy="495300"/>
          </a:xfrm>
          <a:prstGeom prst="rect">
            <a:avLst/>
          </a:prstGeom>
          <a:noFill/>
          <a:ln w="0">
            <a:noFill/>
            <a:prstDash val="solid"/>
          </a:ln>
        </p:spPr>
        <p:txBody>
          <a:bodyPr wrap="square" lIns="0" tIns="0" rIns="0" bIns="0" anchor="t">
            <a:noAutofit/>
          </a:bodyPr>
          <a:lstStyle/>
          <a:p>
            <a:pPr algn="l">
              <a:lnSpc>
                <a:spcPct val="108000"/>
              </a:lnSpc>
              <a:buNone/>
              <a:defRPr sz="2025" b="1" i="0">
                <a:solidFill>
                  <a:srgbClr val="C56E5B"/>
                </a:solidFill>
                <a:latin typeface="Aptos"/>
                <a:ea typeface="Aptos"/>
                <a:cs typeface="Aptos"/>
              </a:defRPr>
            </a:pPr>
            <a:r>
              <a:rPr sz="2025" b="1" i="0">
                <a:solidFill>
                  <a:srgbClr val="C56E5B"/>
                </a:solidFill>
                <a:latin typeface="Aptos"/>
                <a:ea typeface="Aptos"/>
                <a:cs typeface="Aptos"/>
              </a:rPr>
              <a:t>Funzioni colpite, in modo progressivo </a:t>
            </a:r>
          </a:p>
        </p:txBody>
      </p:sp>
      <p:sp>
        <p:nvSpPr>
          <p:cNvPr id="5" name="Indicatore clinico 0-0">
            <a:extLst>
              <a:ext uri="{FF2B5EF4-FFF2-40B4-BE49-F238E27FC236}">
                <a16:creationId xmlns:a16="http://schemas.microsoft.com/office/drawing/2014/main" id="{CAC76FDF-8BBB-45F7-BF27-783181B8117F}"/>
              </a:ext>
            </a:extLst>
          </p:cNvPr>
          <p:cNvSpPr>
            <a:spLocks noGrp="1"/>
          </p:cNvSpPr>
          <p:nvPr/>
        </p:nvSpPr>
        <p:spPr>
          <a:xfrm>
            <a:off x="819150" y="2200275"/>
            <a:ext cx="171450" cy="171450"/>
          </a:xfrm>
          <a:prstGeom prst="roundRect">
            <a:avLst>
              <a:gd name="adj" fmla="val 50000"/>
            </a:avLst>
          </a:prstGeom>
          <a:solidFill>
            <a:srgbClr val="78958A"/>
          </a:solidFill>
          <a:ln w="0">
            <a:noFill/>
            <a:prstDash val="solid"/>
          </a:ln>
        </p:spPr>
        <p:txBody>
          <a:bodyPr/>
          <a:lstStyle/>
          <a:p>
            <a:endParaRPr lang="it-IT"/>
          </a:p>
        </p:txBody>
      </p:sp>
      <p:sp>
        <p:nvSpPr>
          <p:cNvPr id="6" name="Funzione 0-0">
            <a:extLst>
              <a:ext uri="{FF2B5EF4-FFF2-40B4-BE49-F238E27FC236}">
                <a16:creationId xmlns:a16="http://schemas.microsoft.com/office/drawing/2014/main" id="{844178DD-6EA3-4E7C-B59E-986186CE01FC}"/>
              </a:ext>
            </a:extLst>
          </p:cNvPr>
          <p:cNvSpPr>
            <a:spLocks noGrp="1"/>
          </p:cNvSpPr>
          <p:nvPr/>
        </p:nvSpPr>
        <p:spPr>
          <a:xfrm>
            <a:off x="1181100" y="2143125"/>
            <a:ext cx="4524375" cy="647700"/>
          </a:xfrm>
          <a:prstGeom prst="rect">
            <a:avLst/>
          </a:prstGeom>
          <a:noFill/>
          <a:ln w="0">
            <a:noFill/>
            <a:prstDash val="solid"/>
          </a:ln>
        </p:spPr>
        <p:txBody>
          <a:bodyPr wrap="square" lIns="0" tIns="0" rIns="0" bIns="0" anchor="t">
            <a:noAutofit/>
          </a:bodyPr>
          <a:lstStyle/>
          <a:p>
            <a:pPr algn="l">
              <a:lnSpc>
                <a:spcPct val="108000"/>
              </a:lnSpc>
              <a:buNone/>
              <a:defRPr sz="1725" b="0" i="0">
                <a:solidFill>
                  <a:srgbClr val="24343D"/>
                </a:solidFill>
                <a:latin typeface="Aptos"/>
                <a:ea typeface="Aptos"/>
                <a:cs typeface="Aptos"/>
              </a:defRPr>
            </a:pPr>
            <a:r>
              <a:rPr sz="1725" b="0" i="0">
                <a:solidFill>
                  <a:srgbClr val="24343D"/>
                </a:solidFill>
                <a:latin typeface="Aptos"/>
                <a:ea typeface="Aptos"/>
                <a:cs typeface="Aptos"/>
              </a:rPr>
              <a:t>memoria (episodica, a breve termine,  procedurale, semantica..)</a:t>
            </a:r>
          </a:p>
        </p:txBody>
      </p:sp>
      <p:sp>
        <p:nvSpPr>
          <p:cNvPr id="7" name="Indicatore clinico 0-1">
            <a:extLst>
              <a:ext uri="{FF2B5EF4-FFF2-40B4-BE49-F238E27FC236}">
                <a16:creationId xmlns:a16="http://schemas.microsoft.com/office/drawing/2014/main" id="{C4089ECF-322B-4A76-9A7F-E9F1754CC990}"/>
              </a:ext>
            </a:extLst>
          </p:cNvPr>
          <p:cNvSpPr>
            <a:spLocks noGrp="1"/>
          </p:cNvSpPr>
          <p:nvPr/>
        </p:nvSpPr>
        <p:spPr>
          <a:xfrm>
            <a:off x="819150" y="3076575"/>
            <a:ext cx="171450" cy="171450"/>
          </a:xfrm>
          <a:prstGeom prst="roundRect">
            <a:avLst>
              <a:gd name="adj" fmla="val 50000"/>
            </a:avLst>
          </a:prstGeom>
          <a:solidFill>
            <a:srgbClr val="78958A"/>
          </a:solidFill>
          <a:ln w="0">
            <a:noFill/>
            <a:prstDash val="solid"/>
          </a:ln>
        </p:spPr>
        <p:txBody>
          <a:bodyPr/>
          <a:lstStyle/>
          <a:p>
            <a:endParaRPr lang="it-IT"/>
          </a:p>
        </p:txBody>
      </p:sp>
      <p:sp>
        <p:nvSpPr>
          <p:cNvPr id="8" name="Funzione 0-1">
            <a:extLst>
              <a:ext uri="{FF2B5EF4-FFF2-40B4-BE49-F238E27FC236}">
                <a16:creationId xmlns:a16="http://schemas.microsoft.com/office/drawing/2014/main" id="{FEE56ED6-9762-4DA1-B66E-34B294E0E58E}"/>
              </a:ext>
            </a:extLst>
          </p:cNvPr>
          <p:cNvSpPr>
            <a:spLocks noGrp="1"/>
          </p:cNvSpPr>
          <p:nvPr/>
        </p:nvSpPr>
        <p:spPr>
          <a:xfrm>
            <a:off x="1181100" y="3019425"/>
            <a:ext cx="4524375" cy="647700"/>
          </a:xfrm>
          <a:prstGeom prst="rect">
            <a:avLst/>
          </a:prstGeom>
          <a:noFill/>
          <a:ln w="0">
            <a:noFill/>
            <a:prstDash val="solid"/>
          </a:ln>
        </p:spPr>
        <p:txBody>
          <a:bodyPr wrap="square" lIns="0" tIns="0" rIns="0" bIns="0" anchor="t">
            <a:noAutofit/>
          </a:bodyPr>
          <a:lstStyle/>
          <a:p>
            <a:pPr algn="l">
              <a:lnSpc>
                <a:spcPct val="108000"/>
              </a:lnSpc>
              <a:buNone/>
              <a:defRPr sz="1725" b="0" i="0">
                <a:solidFill>
                  <a:srgbClr val="24343D"/>
                </a:solidFill>
                <a:latin typeface="Aptos"/>
                <a:ea typeface="Aptos"/>
                <a:cs typeface="Aptos"/>
              </a:defRPr>
            </a:pPr>
            <a:r>
              <a:rPr sz="1725" b="0" i="0">
                <a:solidFill>
                  <a:srgbClr val="24343D"/>
                </a:solidFill>
                <a:latin typeface="Aptos"/>
                <a:ea typeface="Aptos"/>
                <a:cs typeface="Aptos"/>
              </a:rPr>
              <a:t>orientamento, nel tempo e nello spazio</a:t>
            </a:r>
          </a:p>
        </p:txBody>
      </p:sp>
      <p:sp>
        <p:nvSpPr>
          <p:cNvPr id="9" name="Indicatore clinico 0-2">
            <a:extLst>
              <a:ext uri="{FF2B5EF4-FFF2-40B4-BE49-F238E27FC236}">
                <a16:creationId xmlns:a16="http://schemas.microsoft.com/office/drawing/2014/main" id="{5EB48631-F2BF-4158-B7C3-67E0511C16F2}"/>
              </a:ext>
            </a:extLst>
          </p:cNvPr>
          <p:cNvSpPr>
            <a:spLocks noGrp="1"/>
          </p:cNvSpPr>
          <p:nvPr/>
        </p:nvSpPr>
        <p:spPr>
          <a:xfrm>
            <a:off x="819150" y="3952875"/>
            <a:ext cx="171450" cy="171450"/>
          </a:xfrm>
          <a:prstGeom prst="roundRect">
            <a:avLst>
              <a:gd name="adj" fmla="val 50000"/>
            </a:avLst>
          </a:prstGeom>
          <a:solidFill>
            <a:srgbClr val="78958A"/>
          </a:solidFill>
          <a:ln w="0">
            <a:noFill/>
            <a:prstDash val="solid"/>
          </a:ln>
        </p:spPr>
        <p:txBody>
          <a:bodyPr/>
          <a:lstStyle/>
          <a:p>
            <a:endParaRPr lang="it-IT"/>
          </a:p>
        </p:txBody>
      </p:sp>
      <p:sp>
        <p:nvSpPr>
          <p:cNvPr id="10" name="Funzione 0-2">
            <a:extLst>
              <a:ext uri="{FF2B5EF4-FFF2-40B4-BE49-F238E27FC236}">
                <a16:creationId xmlns:a16="http://schemas.microsoft.com/office/drawing/2014/main" id="{2FF8C2A6-0C89-4D00-B365-D31DF5F99D86}"/>
              </a:ext>
            </a:extLst>
          </p:cNvPr>
          <p:cNvSpPr>
            <a:spLocks noGrp="1"/>
          </p:cNvSpPr>
          <p:nvPr/>
        </p:nvSpPr>
        <p:spPr>
          <a:xfrm>
            <a:off x="1181100" y="3895725"/>
            <a:ext cx="4524375" cy="647700"/>
          </a:xfrm>
          <a:prstGeom prst="rect">
            <a:avLst/>
          </a:prstGeom>
          <a:noFill/>
          <a:ln w="0">
            <a:noFill/>
            <a:prstDash val="solid"/>
          </a:ln>
        </p:spPr>
        <p:txBody>
          <a:bodyPr wrap="square" lIns="0" tIns="0" rIns="0" bIns="0" anchor="t">
            <a:noAutofit/>
          </a:bodyPr>
          <a:lstStyle/>
          <a:p>
            <a:pPr algn="l">
              <a:lnSpc>
                <a:spcPct val="108000"/>
              </a:lnSpc>
              <a:buNone/>
              <a:defRPr sz="1725" b="0" i="0">
                <a:solidFill>
                  <a:srgbClr val="24343D"/>
                </a:solidFill>
                <a:latin typeface="Aptos"/>
                <a:ea typeface="Aptos"/>
                <a:cs typeface="Aptos"/>
              </a:defRPr>
            </a:pPr>
            <a:r>
              <a:rPr sz="1725" b="0" i="0">
                <a:solidFill>
                  <a:srgbClr val="24343D"/>
                </a:solidFill>
                <a:latin typeface="Aptos"/>
                <a:ea typeface="Aptos"/>
                <a:cs typeface="Aptos"/>
              </a:rPr>
              <a:t>comprensione, problem solving</a:t>
            </a:r>
          </a:p>
        </p:txBody>
      </p:sp>
      <p:sp>
        <p:nvSpPr>
          <p:cNvPr id="11" name="Indicatore clinico 0-3">
            <a:extLst>
              <a:ext uri="{FF2B5EF4-FFF2-40B4-BE49-F238E27FC236}">
                <a16:creationId xmlns:a16="http://schemas.microsoft.com/office/drawing/2014/main" id="{C23615B6-E824-4E4E-92BF-46C7024ABF8A}"/>
              </a:ext>
            </a:extLst>
          </p:cNvPr>
          <p:cNvSpPr>
            <a:spLocks noGrp="1"/>
          </p:cNvSpPr>
          <p:nvPr/>
        </p:nvSpPr>
        <p:spPr>
          <a:xfrm>
            <a:off x="819150" y="4829175"/>
            <a:ext cx="171450" cy="171450"/>
          </a:xfrm>
          <a:prstGeom prst="roundRect">
            <a:avLst>
              <a:gd name="adj" fmla="val 50000"/>
            </a:avLst>
          </a:prstGeom>
          <a:solidFill>
            <a:srgbClr val="78958A"/>
          </a:solidFill>
          <a:ln w="0">
            <a:noFill/>
            <a:prstDash val="solid"/>
          </a:ln>
        </p:spPr>
        <p:txBody>
          <a:bodyPr/>
          <a:lstStyle/>
          <a:p>
            <a:endParaRPr lang="it-IT"/>
          </a:p>
        </p:txBody>
      </p:sp>
      <p:sp>
        <p:nvSpPr>
          <p:cNvPr id="12" name="Funzione 0-3">
            <a:extLst>
              <a:ext uri="{FF2B5EF4-FFF2-40B4-BE49-F238E27FC236}">
                <a16:creationId xmlns:a16="http://schemas.microsoft.com/office/drawing/2014/main" id="{535E5C6E-C8DE-40C2-BE55-CDE37FCAE7FA}"/>
              </a:ext>
            </a:extLst>
          </p:cNvPr>
          <p:cNvSpPr>
            <a:spLocks noGrp="1"/>
          </p:cNvSpPr>
          <p:nvPr/>
        </p:nvSpPr>
        <p:spPr>
          <a:xfrm>
            <a:off x="1181100" y="4772025"/>
            <a:ext cx="4524375" cy="647700"/>
          </a:xfrm>
          <a:prstGeom prst="rect">
            <a:avLst/>
          </a:prstGeom>
          <a:noFill/>
          <a:ln w="0">
            <a:noFill/>
            <a:prstDash val="solid"/>
          </a:ln>
        </p:spPr>
        <p:txBody>
          <a:bodyPr wrap="square" lIns="0" tIns="0" rIns="0" bIns="0" anchor="t">
            <a:noAutofit/>
          </a:bodyPr>
          <a:lstStyle/>
          <a:p>
            <a:pPr algn="l">
              <a:lnSpc>
                <a:spcPct val="108000"/>
              </a:lnSpc>
              <a:buNone/>
              <a:defRPr sz="1725" b="0" i="0">
                <a:solidFill>
                  <a:srgbClr val="24343D"/>
                </a:solidFill>
                <a:latin typeface="Aptos"/>
                <a:ea typeface="Aptos"/>
                <a:cs typeface="Aptos"/>
              </a:defRPr>
            </a:pPr>
            <a:r>
              <a:rPr sz="1725" b="0" i="0">
                <a:solidFill>
                  <a:srgbClr val="24343D"/>
                </a:solidFill>
                <a:latin typeface="Aptos"/>
                <a:ea typeface="Aptos"/>
                <a:cs typeface="Aptos"/>
              </a:rPr>
              <a:t>apprendimento </a:t>
            </a:r>
          </a:p>
        </p:txBody>
      </p:sp>
      <p:sp>
        <p:nvSpPr>
          <p:cNvPr id="13" name="Indicatore clinico 1-0">
            <a:extLst>
              <a:ext uri="{FF2B5EF4-FFF2-40B4-BE49-F238E27FC236}">
                <a16:creationId xmlns:a16="http://schemas.microsoft.com/office/drawing/2014/main" id="{5426EA4A-2F5B-44D7-A49C-B186ADADD403}"/>
              </a:ext>
            </a:extLst>
          </p:cNvPr>
          <p:cNvSpPr>
            <a:spLocks noGrp="1"/>
          </p:cNvSpPr>
          <p:nvPr/>
        </p:nvSpPr>
        <p:spPr>
          <a:xfrm>
            <a:off x="6238875" y="2200275"/>
            <a:ext cx="171450" cy="171450"/>
          </a:xfrm>
          <a:prstGeom prst="roundRect">
            <a:avLst>
              <a:gd name="adj" fmla="val 50000"/>
            </a:avLst>
          </a:prstGeom>
          <a:solidFill>
            <a:srgbClr val="1F5D7A"/>
          </a:solidFill>
          <a:ln w="0">
            <a:noFill/>
            <a:prstDash val="solid"/>
          </a:ln>
        </p:spPr>
        <p:txBody>
          <a:bodyPr/>
          <a:lstStyle/>
          <a:p>
            <a:endParaRPr lang="it-IT"/>
          </a:p>
        </p:txBody>
      </p:sp>
      <p:sp>
        <p:nvSpPr>
          <p:cNvPr id="14" name="Funzione 1-0">
            <a:extLst>
              <a:ext uri="{FF2B5EF4-FFF2-40B4-BE49-F238E27FC236}">
                <a16:creationId xmlns:a16="http://schemas.microsoft.com/office/drawing/2014/main" id="{4FCBDE34-A93B-4C11-84F6-8D4603D37D41}"/>
              </a:ext>
            </a:extLst>
          </p:cNvPr>
          <p:cNvSpPr>
            <a:spLocks noGrp="1"/>
          </p:cNvSpPr>
          <p:nvPr/>
        </p:nvSpPr>
        <p:spPr>
          <a:xfrm>
            <a:off x="6600825" y="2143125"/>
            <a:ext cx="4524375" cy="647700"/>
          </a:xfrm>
          <a:prstGeom prst="rect">
            <a:avLst/>
          </a:prstGeom>
          <a:noFill/>
          <a:ln w="0">
            <a:noFill/>
            <a:prstDash val="solid"/>
          </a:ln>
        </p:spPr>
        <p:txBody>
          <a:bodyPr wrap="square" lIns="0" tIns="0" rIns="0" bIns="0" anchor="t">
            <a:noAutofit/>
          </a:bodyPr>
          <a:lstStyle/>
          <a:p>
            <a:pPr algn="l">
              <a:lnSpc>
                <a:spcPct val="108000"/>
              </a:lnSpc>
              <a:buNone/>
              <a:defRPr sz="1725" b="0" i="0">
                <a:solidFill>
                  <a:srgbClr val="24343D"/>
                </a:solidFill>
                <a:latin typeface="Aptos"/>
                <a:ea typeface="Aptos"/>
                <a:cs typeface="Aptos"/>
              </a:defRPr>
            </a:pPr>
            <a:r>
              <a:rPr sz="1725" b="0" i="0">
                <a:solidFill>
                  <a:srgbClr val="24343D"/>
                </a:solidFill>
                <a:latin typeface="Aptos"/>
                <a:ea typeface="Aptos"/>
                <a:cs typeface="Aptos"/>
              </a:rPr>
              <a:t>linguaggio </a:t>
            </a:r>
          </a:p>
        </p:txBody>
      </p:sp>
      <p:sp>
        <p:nvSpPr>
          <p:cNvPr id="15" name="Indicatore clinico 1-1">
            <a:extLst>
              <a:ext uri="{FF2B5EF4-FFF2-40B4-BE49-F238E27FC236}">
                <a16:creationId xmlns:a16="http://schemas.microsoft.com/office/drawing/2014/main" id="{0E892760-22F8-4904-9674-35A1E19588A6}"/>
              </a:ext>
            </a:extLst>
          </p:cNvPr>
          <p:cNvSpPr>
            <a:spLocks noGrp="1"/>
          </p:cNvSpPr>
          <p:nvPr/>
        </p:nvSpPr>
        <p:spPr>
          <a:xfrm>
            <a:off x="6238875" y="3076575"/>
            <a:ext cx="171450" cy="171450"/>
          </a:xfrm>
          <a:prstGeom prst="roundRect">
            <a:avLst>
              <a:gd name="adj" fmla="val 50000"/>
            </a:avLst>
          </a:prstGeom>
          <a:solidFill>
            <a:srgbClr val="1F5D7A"/>
          </a:solidFill>
          <a:ln w="0">
            <a:noFill/>
            <a:prstDash val="solid"/>
          </a:ln>
        </p:spPr>
        <p:txBody>
          <a:bodyPr/>
          <a:lstStyle/>
          <a:p>
            <a:endParaRPr lang="it-IT"/>
          </a:p>
        </p:txBody>
      </p:sp>
      <p:sp>
        <p:nvSpPr>
          <p:cNvPr id="16" name="Funzione 1-1">
            <a:extLst>
              <a:ext uri="{FF2B5EF4-FFF2-40B4-BE49-F238E27FC236}">
                <a16:creationId xmlns:a16="http://schemas.microsoft.com/office/drawing/2014/main" id="{A58DA932-8E2A-4E3C-983F-81C5D497CD08}"/>
              </a:ext>
            </a:extLst>
          </p:cNvPr>
          <p:cNvSpPr>
            <a:spLocks noGrp="1"/>
          </p:cNvSpPr>
          <p:nvPr/>
        </p:nvSpPr>
        <p:spPr>
          <a:xfrm>
            <a:off x="6600825" y="3019425"/>
            <a:ext cx="4524375" cy="647700"/>
          </a:xfrm>
          <a:prstGeom prst="rect">
            <a:avLst/>
          </a:prstGeom>
          <a:noFill/>
          <a:ln w="0">
            <a:noFill/>
            <a:prstDash val="solid"/>
          </a:ln>
        </p:spPr>
        <p:txBody>
          <a:bodyPr wrap="square" lIns="0" tIns="0" rIns="0" bIns="0" anchor="t">
            <a:noAutofit/>
          </a:bodyPr>
          <a:lstStyle/>
          <a:p>
            <a:pPr algn="l">
              <a:lnSpc>
                <a:spcPct val="108000"/>
              </a:lnSpc>
              <a:buNone/>
              <a:defRPr sz="1725" b="0" i="0">
                <a:solidFill>
                  <a:srgbClr val="24343D"/>
                </a:solidFill>
                <a:latin typeface="Aptos"/>
                <a:ea typeface="Aptos"/>
                <a:cs typeface="Aptos"/>
              </a:defRPr>
            </a:pPr>
            <a:r>
              <a:rPr sz="1725" b="0" i="0">
                <a:solidFill>
                  <a:srgbClr val="24343D"/>
                </a:solidFill>
                <a:latin typeface="Aptos"/>
                <a:ea typeface="Aptos"/>
                <a:cs typeface="Aptos"/>
              </a:rPr>
              <a:t>giudizio critico </a:t>
            </a:r>
          </a:p>
        </p:txBody>
      </p:sp>
      <p:sp>
        <p:nvSpPr>
          <p:cNvPr id="17" name="Indicatore clinico 1-2">
            <a:extLst>
              <a:ext uri="{FF2B5EF4-FFF2-40B4-BE49-F238E27FC236}">
                <a16:creationId xmlns:a16="http://schemas.microsoft.com/office/drawing/2014/main" id="{A4022CEE-72A2-4072-A47E-C1579F1FB46A}"/>
              </a:ext>
            </a:extLst>
          </p:cNvPr>
          <p:cNvSpPr>
            <a:spLocks noGrp="1"/>
          </p:cNvSpPr>
          <p:nvPr/>
        </p:nvSpPr>
        <p:spPr>
          <a:xfrm>
            <a:off x="6238875" y="3952875"/>
            <a:ext cx="171450" cy="171450"/>
          </a:xfrm>
          <a:prstGeom prst="roundRect">
            <a:avLst>
              <a:gd name="adj" fmla="val 50000"/>
            </a:avLst>
          </a:prstGeom>
          <a:solidFill>
            <a:srgbClr val="1F5D7A"/>
          </a:solidFill>
          <a:ln w="0">
            <a:noFill/>
            <a:prstDash val="solid"/>
          </a:ln>
        </p:spPr>
        <p:txBody>
          <a:bodyPr/>
          <a:lstStyle/>
          <a:p>
            <a:endParaRPr lang="it-IT"/>
          </a:p>
        </p:txBody>
      </p:sp>
      <p:sp>
        <p:nvSpPr>
          <p:cNvPr id="18" name="Funzione 1-2">
            <a:extLst>
              <a:ext uri="{FF2B5EF4-FFF2-40B4-BE49-F238E27FC236}">
                <a16:creationId xmlns:a16="http://schemas.microsoft.com/office/drawing/2014/main" id="{C770BC3D-2A37-4011-AA19-F9D264B785D3}"/>
              </a:ext>
            </a:extLst>
          </p:cNvPr>
          <p:cNvSpPr>
            <a:spLocks noGrp="1"/>
          </p:cNvSpPr>
          <p:nvPr/>
        </p:nvSpPr>
        <p:spPr>
          <a:xfrm>
            <a:off x="6600825" y="3895725"/>
            <a:ext cx="4524375" cy="647700"/>
          </a:xfrm>
          <a:prstGeom prst="rect">
            <a:avLst/>
          </a:prstGeom>
          <a:noFill/>
          <a:ln w="0">
            <a:noFill/>
            <a:prstDash val="solid"/>
          </a:ln>
        </p:spPr>
        <p:txBody>
          <a:bodyPr wrap="square" lIns="0" tIns="0" rIns="0" bIns="0" anchor="t">
            <a:noAutofit/>
          </a:bodyPr>
          <a:lstStyle/>
          <a:p>
            <a:pPr algn="l">
              <a:lnSpc>
                <a:spcPct val="108000"/>
              </a:lnSpc>
              <a:buNone/>
              <a:defRPr sz="1725" b="0" i="0">
                <a:solidFill>
                  <a:srgbClr val="24343D"/>
                </a:solidFill>
                <a:latin typeface="Aptos"/>
                <a:ea typeface="Aptos"/>
                <a:cs typeface="Aptos"/>
              </a:defRPr>
            </a:pPr>
            <a:r>
              <a:rPr sz="1725" b="0" i="0">
                <a:solidFill>
                  <a:srgbClr val="24343D"/>
                </a:solidFill>
                <a:latin typeface="Aptos"/>
                <a:ea typeface="Aptos"/>
                <a:cs typeface="Aptos"/>
              </a:rPr>
              <a:t>esecuzione compiti (aprassie)</a:t>
            </a:r>
          </a:p>
        </p:txBody>
      </p:sp>
      <p:sp>
        <p:nvSpPr>
          <p:cNvPr id="19" name="Indicatore clinico 1-3">
            <a:extLst>
              <a:ext uri="{FF2B5EF4-FFF2-40B4-BE49-F238E27FC236}">
                <a16:creationId xmlns:a16="http://schemas.microsoft.com/office/drawing/2014/main" id="{4FFE80B3-0FF1-40B3-8042-C244053FEBE5}"/>
              </a:ext>
            </a:extLst>
          </p:cNvPr>
          <p:cNvSpPr>
            <a:spLocks noGrp="1"/>
          </p:cNvSpPr>
          <p:nvPr/>
        </p:nvSpPr>
        <p:spPr>
          <a:xfrm>
            <a:off x="6238875" y="4829175"/>
            <a:ext cx="171450" cy="171450"/>
          </a:xfrm>
          <a:prstGeom prst="roundRect">
            <a:avLst>
              <a:gd name="adj" fmla="val 50000"/>
            </a:avLst>
          </a:prstGeom>
          <a:solidFill>
            <a:srgbClr val="1F5D7A"/>
          </a:solidFill>
          <a:ln w="0">
            <a:noFill/>
            <a:prstDash val="solid"/>
          </a:ln>
        </p:spPr>
        <p:txBody>
          <a:bodyPr/>
          <a:lstStyle/>
          <a:p>
            <a:endParaRPr lang="it-IT"/>
          </a:p>
        </p:txBody>
      </p:sp>
      <p:sp>
        <p:nvSpPr>
          <p:cNvPr id="20" name="Funzione 1-3">
            <a:extLst>
              <a:ext uri="{FF2B5EF4-FFF2-40B4-BE49-F238E27FC236}">
                <a16:creationId xmlns:a16="http://schemas.microsoft.com/office/drawing/2014/main" id="{76187DD4-7DA3-4F30-A17B-202FD3346D3B}"/>
              </a:ext>
            </a:extLst>
          </p:cNvPr>
          <p:cNvSpPr>
            <a:spLocks noGrp="1"/>
          </p:cNvSpPr>
          <p:nvPr/>
        </p:nvSpPr>
        <p:spPr>
          <a:xfrm>
            <a:off x="6600825" y="4772025"/>
            <a:ext cx="4524375" cy="647700"/>
          </a:xfrm>
          <a:prstGeom prst="rect">
            <a:avLst/>
          </a:prstGeom>
          <a:noFill/>
          <a:ln w="0">
            <a:noFill/>
            <a:prstDash val="solid"/>
          </a:ln>
        </p:spPr>
        <p:txBody>
          <a:bodyPr wrap="square" lIns="0" tIns="0" rIns="0" bIns="0" anchor="t">
            <a:noAutofit/>
          </a:bodyPr>
          <a:lstStyle/>
          <a:p>
            <a:pPr algn="l">
              <a:lnSpc>
                <a:spcPct val="108000"/>
              </a:lnSpc>
              <a:buNone/>
              <a:defRPr sz="1725" b="0" i="0">
                <a:solidFill>
                  <a:srgbClr val="24343D"/>
                </a:solidFill>
                <a:latin typeface="Aptos"/>
                <a:ea typeface="Aptos"/>
                <a:cs typeface="Aptos"/>
              </a:defRPr>
            </a:pPr>
            <a:r>
              <a:rPr sz="1725" b="0" i="0">
                <a:solidFill>
                  <a:srgbClr val="24343D"/>
                </a:solidFill>
                <a:latin typeface="Aptos"/>
                <a:ea typeface="Aptos"/>
                <a:cs typeface="Aptos"/>
              </a:rPr>
              <a:t>riconoscimento (oggetti, persone)</a:t>
            </a:r>
          </a:p>
        </p:txBody>
      </p:sp>
      <p:sp>
        <p:nvSpPr>
          <p:cNvPr id="21" name="Separatore clinico">
            <a:extLst>
              <a:ext uri="{FF2B5EF4-FFF2-40B4-BE49-F238E27FC236}">
                <a16:creationId xmlns:a16="http://schemas.microsoft.com/office/drawing/2014/main" id="{8CEF6732-FB5B-4525-9541-CBEBF3C0DB8D}"/>
              </a:ext>
            </a:extLst>
          </p:cNvPr>
          <p:cNvSpPr>
            <a:spLocks noGrp="1"/>
          </p:cNvSpPr>
          <p:nvPr/>
        </p:nvSpPr>
        <p:spPr>
          <a:xfrm>
            <a:off x="5895975" y="2076450"/>
            <a:ext cx="19050" cy="3638550"/>
          </a:xfrm>
          <a:prstGeom prst="roundRect">
            <a:avLst>
              <a:gd name="adj" fmla="val 50000"/>
            </a:avLst>
          </a:prstGeom>
          <a:solidFill>
            <a:srgbClr val="D6DED9"/>
          </a:solidFill>
          <a:ln w="0">
            <a:noFill/>
            <a:prstDash val="solid"/>
          </a:ln>
        </p:spPr>
        <p:txBody>
          <a:bodyPr/>
          <a:lstStyle/>
          <a:p>
            <a:endParaRPr lang="it-IT"/>
          </a:p>
        </p:txBody>
      </p:sp>
      <p:sp>
        <p:nvSpPr>
          <p:cNvPr id="22" name="Linea inferiore">
            <a:extLst>
              <a:ext uri="{FF2B5EF4-FFF2-40B4-BE49-F238E27FC236}">
                <a16:creationId xmlns:a16="http://schemas.microsoft.com/office/drawing/2014/main" id="{BA2B2798-DE81-48F2-987F-D557DC91C4A4}"/>
              </a:ext>
            </a:extLst>
          </p:cNvPr>
          <p:cNvSpPr>
            <a:spLocks noGrp="1"/>
          </p:cNvSpPr>
          <p:nvPr/>
        </p:nvSpPr>
        <p:spPr>
          <a:xfrm>
            <a:off x="685800" y="6496050"/>
            <a:ext cx="10820400" cy="19050"/>
          </a:xfrm>
          <a:prstGeom prst="roundRect">
            <a:avLst>
              <a:gd name="adj" fmla="val 50000"/>
            </a:avLst>
          </a:prstGeom>
          <a:solidFill>
            <a:srgbClr val="D6DED9"/>
          </a:solidFill>
          <a:ln w="0">
            <a:noFill/>
            <a:prstDash val="solid"/>
          </a:ln>
        </p:spPr>
        <p:txBody>
          <a:bodyPr/>
          <a:lstStyle/>
          <a:p>
            <a:endParaRPr lang="it-IT"/>
          </a:p>
        </p:txBody>
      </p:sp>
      <p:sp>
        <p:nvSpPr>
          <p:cNvPr id="23" name="Accento inferiore">
            <a:extLst>
              <a:ext uri="{FF2B5EF4-FFF2-40B4-BE49-F238E27FC236}">
                <a16:creationId xmlns:a16="http://schemas.microsoft.com/office/drawing/2014/main" id="{15A24B17-7D16-42A7-8CF7-76A915EB40B4}"/>
              </a:ext>
            </a:extLst>
          </p:cNvPr>
          <p:cNvSpPr>
            <a:spLocks noGrp="1"/>
          </p:cNvSpPr>
          <p:nvPr/>
        </p:nvSpPr>
        <p:spPr>
          <a:xfrm>
            <a:off x="685800" y="6496050"/>
            <a:ext cx="876300" cy="19050"/>
          </a:xfrm>
          <a:prstGeom prst="roundRect">
            <a:avLst>
              <a:gd name="adj" fmla="val 50000"/>
            </a:avLst>
          </a:prstGeom>
          <a:solidFill>
            <a:srgbClr val="78958A"/>
          </a:solidFill>
          <a:ln w="0">
            <a:noFill/>
            <a:prstDash val="solid"/>
          </a:ln>
        </p:spPr>
        <p:txBody>
          <a:bodyPr/>
          <a:lstStyle/>
          <a:p>
            <a:endParaRPr lang="it-IT"/>
          </a:p>
        </p:txBody>
      </p:sp>
    </p:spTree>
    <p:extLst>
      <p:ext uri="{BB962C8B-B14F-4D97-AF65-F5344CB8AC3E}">
        <p14:creationId xmlns:p14="http://schemas.microsoft.com/office/powerpoint/2010/main" val="1227422804"/>
      </p:ext>
    </p:extLst>
  </p:cSld>
  <p:clrMapOvr>
    <a:masterClrMapping/>
  </p:clrMapOvr>
  <p:transition spd="med">
    <p:pull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sp>
        <p:nvSpPr>
          <p:cNvPr id="17" name="Titolo">
            <a:extLst>
              <a:ext uri="{FF2B5EF4-FFF2-40B4-BE49-F238E27FC236}">
                <a16:creationId xmlns:a16="http://schemas.microsoft.com/office/drawing/2014/main" id="{439F0DB5-76C3-4DE5-9983-F5D3603B3DD3}"/>
              </a:ext>
            </a:extLst>
          </p:cNvPr>
          <p:cNvSpPr>
            <a:spLocks noGrp="1"/>
          </p:cNvSpPr>
          <p:nvPr/>
        </p:nvSpPr>
        <p:spPr>
          <a:xfrm>
            <a:off x="685800" y="419100"/>
            <a:ext cx="8763000" cy="590550"/>
          </a:xfrm>
          <a:prstGeom prst="rect">
            <a:avLst/>
          </a:prstGeom>
          <a:noFill/>
          <a:ln w="0">
            <a:noFill/>
            <a:prstDash val="solid"/>
          </a:ln>
        </p:spPr>
        <p:txBody>
          <a:bodyPr wrap="square" lIns="0" tIns="0" rIns="0" bIns="0" anchor="t">
            <a:noAutofit/>
          </a:bodyPr>
          <a:lstStyle/>
          <a:p>
            <a:pPr algn="l">
              <a:lnSpc>
                <a:spcPct val="98000"/>
              </a:lnSpc>
              <a:buNone/>
              <a:defRPr sz="3225" b="1" i="0">
                <a:solidFill>
                  <a:srgbClr val="1F5D7A"/>
                </a:solidFill>
                <a:latin typeface="Aptos"/>
                <a:ea typeface="Aptos"/>
                <a:cs typeface="Aptos"/>
              </a:defRPr>
            </a:pPr>
            <a:r>
              <a:rPr sz="3225" b="1" i="0">
                <a:solidFill>
                  <a:srgbClr val="1F5D7A"/>
                </a:solidFill>
                <a:latin typeface="Aptos"/>
                <a:ea typeface="Aptos"/>
                <a:cs typeface="Aptos"/>
              </a:rPr>
              <a:t>QUADRO CLINICO DEMENZA -2</a:t>
            </a:r>
          </a:p>
        </p:txBody>
      </p:sp>
      <p:sp>
        <p:nvSpPr>
          <p:cNvPr id="2" name="Linea titolo">
            <a:extLst>
              <a:ext uri="{FF2B5EF4-FFF2-40B4-BE49-F238E27FC236}">
                <a16:creationId xmlns:a16="http://schemas.microsoft.com/office/drawing/2014/main" id="{F76F2963-D0AA-4CBB-A0D2-F37D7D485848}"/>
              </a:ext>
            </a:extLst>
          </p:cNvPr>
          <p:cNvSpPr>
            <a:spLocks noGrp="1"/>
          </p:cNvSpPr>
          <p:nvPr/>
        </p:nvSpPr>
        <p:spPr>
          <a:xfrm>
            <a:off x="685800" y="1066800"/>
            <a:ext cx="1619250" cy="38100"/>
          </a:xfrm>
          <a:prstGeom prst="roundRect">
            <a:avLst>
              <a:gd name="adj" fmla="val 50000"/>
            </a:avLst>
          </a:prstGeom>
          <a:solidFill>
            <a:srgbClr val="1F5D7A"/>
          </a:solidFill>
          <a:ln w="0">
            <a:noFill/>
            <a:prstDash val="solid"/>
          </a:ln>
        </p:spPr>
        <p:txBody>
          <a:bodyPr/>
          <a:lstStyle/>
          <a:p>
            <a:endParaRPr lang="it-IT"/>
          </a:p>
        </p:txBody>
      </p:sp>
      <p:pic>
        <p:nvPicPr>
          <p:cNvPr id="19" name="Immagine 18"/>
          <p:cNvPicPr>
            <a:picLocks noChangeAspect="1"/>
          </p:cNvPicPr>
          <p:nvPr/>
        </p:nvPicPr>
        <p:blipFill>
          <a:blip r:embed="rId3"/>
          <a:stretch/>
        </p:blipFill>
        <p:spPr>
          <a:xfrm>
            <a:off x="9953625" y="285750"/>
            <a:ext cx="1619250" cy="391026"/>
          </a:xfrm>
          <a:prstGeom prst="rect">
            <a:avLst/>
          </a:prstGeom>
        </p:spPr>
      </p:pic>
      <p:sp>
        <p:nvSpPr>
          <p:cNvPr id="4" name="Introduzione">
            <a:extLst>
              <a:ext uri="{FF2B5EF4-FFF2-40B4-BE49-F238E27FC236}">
                <a16:creationId xmlns:a16="http://schemas.microsoft.com/office/drawing/2014/main" id="{600C295C-CE44-40D3-AA32-A50CC3856D2B}"/>
              </a:ext>
            </a:extLst>
          </p:cNvPr>
          <p:cNvSpPr>
            <a:spLocks noGrp="1"/>
          </p:cNvSpPr>
          <p:nvPr/>
        </p:nvSpPr>
        <p:spPr>
          <a:xfrm>
            <a:off x="800100" y="1390650"/>
            <a:ext cx="7620000" cy="457200"/>
          </a:xfrm>
          <a:prstGeom prst="rect">
            <a:avLst/>
          </a:prstGeom>
          <a:noFill/>
          <a:ln w="0">
            <a:noFill/>
            <a:prstDash val="solid"/>
          </a:ln>
        </p:spPr>
        <p:txBody>
          <a:bodyPr wrap="square" lIns="0" tIns="0" rIns="0" bIns="0" anchor="t">
            <a:noAutofit/>
          </a:bodyPr>
          <a:lstStyle/>
          <a:p>
            <a:pPr algn="l">
              <a:lnSpc>
                <a:spcPct val="108000"/>
              </a:lnSpc>
              <a:buNone/>
              <a:defRPr sz="1875" b="1" i="0">
                <a:solidFill>
                  <a:srgbClr val="C56E5B"/>
                </a:solidFill>
                <a:latin typeface="Aptos"/>
                <a:ea typeface="Aptos"/>
                <a:cs typeface="Aptos"/>
              </a:defRPr>
            </a:pPr>
            <a:r>
              <a:rPr sz="1875" b="1" i="0">
                <a:solidFill>
                  <a:srgbClr val="C56E5B"/>
                </a:solidFill>
                <a:latin typeface="Aptos"/>
                <a:ea typeface="Aptos"/>
                <a:cs typeface="Aptos"/>
              </a:rPr>
              <a:t>Nel decorso di una demenza possono comparire:</a:t>
            </a:r>
          </a:p>
        </p:txBody>
      </p:sp>
      <p:sp>
        <p:nvSpPr>
          <p:cNvPr id="5" name="Fascia decorso 1">
            <a:extLst>
              <a:ext uri="{FF2B5EF4-FFF2-40B4-BE49-F238E27FC236}">
                <a16:creationId xmlns:a16="http://schemas.microsoft.com/office/drawing/2014/main" id="{FBF0E644-8C49-4B08-8CDB-28CD29966B3C}"/>
              </a:ext>
            </a:extLst>
          </p:cNvPr>
          <p:cNvSpPr>
            <a:spLocks noGrp="1"/>
          </p:cNvSpPr>
          <p:nvPr/>
        </p:nvSpPr>
        <p:spPr>
          <a:xfrm>
            <a:off x="800100" y="1981200"/>
            <a:ext cx="10572750" cy="876300"/>
          </a:xfrm>
          <a:prstGeom prst="roundRect">
            <a:avLst>
              <a:gd name="adj" fmla="val 21739"/>
            </a:avLst>
          </a:prstGeom>
          <a:solidFill>
            <a:srgbClr val="F3E1DA"/>
          </a:solidFill>
          <a:ln w="0">
            <a:noFill/>
            <a:prstDash val="solid"/>
          </a:ln>
        </p:spPr>
        <p:txBody>
          <a:bodyPr/>
          <a:lstStyle/>
          <a:p>
            <a:endParaRPr lang="it-IT"/>
          </a:p>
        </p:txBody>
      </p:sp>
      <p:sp>
        <p:nvSpPr>
          <p:cNvPr id="6" name="Accento decorso 1">
            <a:extLst>
              <a:ext uri="{FF2B5EF4-FFF2-40B4-BE49-F238E27FC236}">
                <a16:creationId xmlns:a16="http://schemas.microsoft.com/office/drawing/2014/main" id="{6E8E1D73-97EF-4618-BBE5-453817AA1DC4}"/>
              </a:ext>
            </a:extLst>
          </p:cNvPr>
          <p:cNvSpPr>
            <a:spLocks noGrp="1"/>
          </p:cNvSpPr>
          <p:nvPr/>
        </p:nvSpPr>
        <p:spPr>
          <a:xfrm>
            <a:off x="800100" y="1981200"/>
            <a:ext cx="76200" cy="876300"/>
          </a:xfrm>
          <a:prstGeom prst="roundRect">
            <a:avLst>
              <a:gd name="adj" fmla="val 50000"/>
            </a:avLst>
          </a:prstGeom>
          <a:solidFill>
            <a:srgbClr val="C56E5B"/>
          </a:solidFill>
          <a:ln w="0">
            <a:noFill/>
            <a:prstDash val="solid"/>
          </a:ln>
        </p:spPr>
        <p:txBody>
          <a:bodyPr/>
          <a:lstStyle/>
          <a:p>
            <a:endParaRPr lang="it-IT"/>
          </a:p>
        </p:txBody>
      </p:sp>
      <p:sp>
        <p:nvSpPr>
          <p:cNvPr id="7" name="Testo decorso 1">
            <a:extLst>
              <a:ext uri="{FF2B5EF4-FFF2-40B4-BE49-F238E27FC236}">
                <a16:creationId xmlns:a16="http://schemas.microsoft.com/office/drawing/2014/main" id="{3D73DC26-3039-4E9A-93A2-1915B676B672}"/>
              </a:ext>
            </a:extLst>
          </p:cNvPr>
          <p:cNvSpPr>
            <a:spLocks noGrp="1"/>
          </p:cNvSpPr>
          <p:nvPr/>
        </p:nvSpPr>
        <p:spPr>
          <a:xfrm>
            <a:off x="1104900" y="2152650"/>
            <a:ext cx="9906000" cy="590550"/>
          </a:xfrm>
          <a:prstGeom prst="rect">
            <a:avLst/>
          </a:prstGeom>
          <a:noFill/>
          <a:ln w="0">
            <a:noFill/>
            <a:prstDash val="solid"/>
          </a:ln>
        </p:spPr>
        <p:txBody>
          <a:bodyPr wrap="square" lIns="0" tIns="0" rIns="0" bIns="0" anchor="t">
            <a:noAutofit/>
          </a:bodyPr>
          <a:lstStyle/>
          <a:p>
            <a:pPr algn="l">
              <a:lnSpc>
                <a:spcPct val="108000"/>
              </a:lnSpc>
              <a:buNone/>
              <a:defRPr sz="1725" b="0" i="0">
                <a:solidFill>
                  <a:srgbClr val="24343D"/>
                </a:solidFill>
                <a:latin typeface="Aptos"/>
                <a:ea typeface="Aptos"/>
                <a:cs typeface="Aptos"/>
              </a:defRPr>
            </a:pPr>
            <a:r>
              <a:rPr sz="1725" b="0" i="0">
                <a:solidFill>
                  <a:srgbClr val="24343D"/>
                </a:solidFill>
                <a:latin typeface="Aptos"/>
                <a:ea typeface="Aptos"/>
                <a:cs typeface="Aptos"/>
              </a:rPr>
              <a:t>Alterazioni del comportamento (mutamenti di carattere, affaccendamento, irrequietezza, wandering, disinibizione, aggressività…)</a:t>
            </a:r>
          </a:p>
        </p:txBody>
      </p:sp>
      <p:sp>
        <p:nvSpPr>
          <p:cNvPr id="8" name="Fascia decorso 2">
            <a:extLst>
              <a:ext uri="{FF2B5EF4-FFF2-40B4-BE49-F238E27FC236}">
                <a16:creationId xmlns:a16="http://schemas.microsoft.com/office/drawing/2014/main" id="{69BDB2C1-523F-4038-933E-44E0E4F64B10}"/>
              </a:ext>
            </a:extLst>
          </p:cNvPr>
          <p:cNvSpPr>
            <a:spLocks noGrp="1"/>
          </p:cNvSpPr>
          <p:nvPr/>
        </p:nvSpPr>
        <p:spPr>
          <a:xfrm>
            <a:off x="800100" y="3000375"/>
            <a:ext cx="10572750" cy="800100"/>
          </a:xfrm>
          <a:prstGeom prst="roundRect">
            <a:avLst>
              <a:gd name="adj" fmla="val 23810"/>
            </a:avLst>
          </a:prstGeom>
          <a:solidFill>
            <a:srgbClr val="F1E8D8"/>
          </a:solidFill>
          <a:ln w="0">
            <a:noFill/>
            <a:prstDash val="solid"/>
          </a:ln>
        </p:spPr>
        <p:txBody>
          <a:bodyPr/>
          <a:lstStyle/>
          <a:p>
            <a:endParaRPr lang="it-IT"/>
          </a:p>
        </p:txBody>
      </p:sp>
      <p:sp>
        <p:nvSpPr>
          <p:cNvPr id="9" name="Accento decorso 2">
            <a:extLst>
              <a:ext uri="{FF2B5EF4-FFF2-40B4-BE49-F238E27FC236}">
                <a16:creationId xmlns:a16="http://schemas.microsoft.com/office/drawing/2014/main" id="{02D29559-E62A-43FC-B74B-D3E99F611151}"/>
              </a:ext>
            </a:extLst>
          </p:cNvPr>
          <p:cNvSpPr>
            <a:spLocks noGrp="1"/>
          </p:cNvSpPr>
          <p:nvPr/>
        </p:nvSpPr>
        <p:spPr>
          <a:xfrm>
            <a:off x="800100" y="3000375"/>
            <a:ext cx="76200" cy="800100"/>
          </a:xfrm>
          <a:prstGeom prst="roundRect">
            <a:avLst>
              <a:gd name="adj" fmla="val 50000"/>
            </a:avLst>
          </a:prstGeom>
          <a:solidFill>
            <a:srgbClr val="C2A36B"/>
          </a:solidFill>
          <a:ln w="0">
            <a:noFill/>
            <a:prstDash val="solid"/>
          </a:ln>
        </p:spPr>
        <p:txBody>
          <a:bodyPr/>
          <a:lstStyle/>
          <a:p>
            <a:endParaRPr lang="it-IT"/>
          </a:p>
        </p:txBody>
      </p:sp>
      <p:sp>
        <p:nvSpPr>
          <p:cNvPr id="10" name="Testo decorso 2">
            <a:extLst>
              <a:ext uri="{FF2B5EF4-FFF2-40B4-BE49-F238E27FC236}">
                <a16:creationId xmlns:a16="http://schemas.microsoft.com/office/drawing/2014/main" id="{A4FA3D5D-5004-4795-95E0-A3529897E758}"/>
              </a:ext>
            </a:extLst>
          </p:cNvPr>
          <p:cNvSpPr>
            <a:spLocks noGrp="1"/>
          </p:cNvSpPr>
          <p:nvPr/>
        </p:nvSpPr>
        <p:spPr>
          <a:xfrm>
            <a:off x="1104900" y="3171825"/>
            <a:ext cx="9906000" cy="514350"/>
          </a:xfrm>
          <a:prstGeom prst="rect">
            <a:avLst/>
          </a:prstGeom>
          <a:noFill/>
          <a:ln w="0">
            <a:noFill/>
            <a:prstDash val="solid"/>
          </a:ln>
        </p:spPr>
        <p:txBody>
          <a:bodyPr wrap="square" lIns="0" tIns="0" rIns="0" bIns="0" anchor="t">
            <a:noAutofit/>
          </a:bodyPr>
          <a:lstStyle/>
          <a:p>
            <a:pPr algn="l">
              <a:lnSpc>
                <a:spcPct val="108000"/>
              </a:lnSpc>
              <a:buNone/>
              <a:defRPr sz="1725" b="0" i="0">
                <a:solidFill>
                  <a:srgbClr val="24343D"/>
                </a:solidFill>
                <a:latin typeface="Aptos"/>
                <a:ea typeface="Aptos"/>
                <a:cs typeface="Aptos"/>
              </a:defRPr>
            </a:pPr>
            <a:r>
              <a:rPr sz="1725" b="0" i="0">
                <a:solidFill>
                  <a:srgbClr val="24343D"/>
                </a:solidFill>
                <a:latin typeface="Aptos"/>
                <a:ea typeface="Aptos"/>
                <a:cs typeface="Aptos"/>
              </a:rPr>
              <a:t>Sintomi psichici (ansia, depressione, agitazione, allucinazioni, deliri,,,)</a:t>
            </a:r>
          </a:p>
        </p:txBody>
      </p:sp>
      <p:sp>
        <p:nvSpPr>
          <p:cNvPr id="11" name="Fascia decorso 3">
            <a:extLst>
              <a:ext uri="{FF2B5EF4-FFF2-40B4-BE49-F238E27FC236}">
                <a16:creationId xmlns:a16="http://schemas.microsoft.com/office/drawing/2014/main" id="{B99E8C32-6FF7-4E2C-9C6D-49204A17577D}"/>
              </a:ext>
            </a:extLst>
          </p:cNvPr>
          <p:cNvSpPr>
            <a:spLocks noGrp="1"/>
          </p:cNvSpPr>
          <p:nvPr/>
        </p:nvSpPr>
        <p:spPr>
          <a:xfrm>
            <a:off x="800100" y="3943350"/>
            <a:ext cx="10572750" cy="819150"/>
          </a:xfrm>
          <a:prstGeom prst="roundRect">
            <a:avLst>
              <a:gd name="adj" fmla="val 23256"/>
            </a:avLst>
          </a:prstGeom>
          <a:solidFill>
            <a:srgbClr val="DDEAF0"/>
          </a:solidFill>
          <a:ln w="0">
            <a:noFill/>
            <a:prstDash val="solid"/>
          </a:ln>
        </p:spPr>
        <p:txBody>
          <a:bodyPr/>
          <a:lstStyle/>
          <a:p>
            <a:endParaRPr lang="it-IT"/>
          </a:p>
        </p:txBody>
      </p:sp>
      <p:sp>
        <p:nvSpPr>
          <p:cNvPr id="12" name="Accento decorso 3">
            <a:extLst>
              <a:ext uri="{FF2B5EF4-FFF2-40B4-BE49-F238E27FC236}">
                <a16:creationId xmlns:a16="http://schemas.microsoft.com/office/drawing/2014/main" id="{04BC66BC-3A62-479E-B779-EA9ACDA25045}"/>
              </a:ext>
            </a:extLst>
          </p:cNvPr>
          <p:cNvSpPr>
            <a:spLocks noGrp="1"/>
          </p:cNvSpPr>
          <p:nvPr/>
        </p:nvSpPr>
        <p:spPr>
          <a:xfrm>
            <a:off x="800100" y="3943350"/>
            <a:ext cx="76200" cy="819150"/>
          </a:xfrm>
          <a:prstGeom prst="roundRect">
            <a:avLst>
              <a:gd name="adj" fmla="val 50000"/>
            </a:avLst>
          </a:prstGeom>
          <a:solidFill>
            <a:srgbClr val="1F5D7A"/>
          </a:solidFill>
          <a:ln w="0">
            <a:noFill/>
            <a:prstDash val="solid"/>
          </a:ln>
        </p:spPr>
        <p:txBody>
          <a:bodyPr/>
          <a:lstStyle/>
          <a:p>
            <a:endParaRPr lang="it-IT"/>
          </a:p>
        </p:txBody>
      </p:sp>
      <p:sp>
        <p:nvSpPr>
          <p:cNvPr id="13" name="Testo decorso 3">
            <a:extLst>
              <a:ext uri="{FF2B5EF4-FFF2-40B4-BE49-F238E27FC236}">
                <a16:creationId xmlns:a16="http://schemas.microsoft.com/office/drawing/2014/main" id="{875AA61F-56C3-481D-BDEA-CFFCD435106C}"/>
              </a:ext>
            </a:extLst>
          </p:cNvPr>
          <p:cNvSpPr>
            <a:spLocks noGrp="1"/>
          </p:cNvSpPr>
          <p:nvPr/>
        </p:nvSpPr>
        <p:spPr>
          <a:xfrm>
            <a:off x="1104900" y="4114800"/>
            <a:ext cx="9906000" cy="533400"/>
          </a:xfrm>
          <a:prstGeom prst="rect">
            <a:avLst/>
          </a:prstGeom>
          <a:noFill/>
          <a:ln w="0">
            <a:noFill/>
            <a:prstDash val="solid"/>
          </a:ln>
        </p:spPr>
        <p:txBody>
          <a:bodyPr wrap="square" lIns="0" tIns="0" rIns="0" bIns="0" anchor="t">
            <a:noAutofit/>
          </a:bodyPr>
          <a:lstStyle/>
          <a:p>
            <a:pPr algn="l">
              <a:lnSpc>
                <a:spcPct val="108000"/>
              </a:lnSpc>
              <a:buNone/>
              <a:defRPr sz="1725" b="0" i="0">
                <a:solidFill>
                  <a:srgbClr val="24343D"/>
                </a:solidFill>
                <a:latin typeface="Aptos"/>
                <a:ea typeface="Aptos"/>
                <a:cs typeface="Aptos"/>
              </a:defRPr>
            </a:pPr>
            <a:r>
              <a:rPr sz="1725" b="0" i="0">
                <a:solidFill>
                  <a:srgbClr val="24343D"/>
                </a:solidFill>
                <a:latin typeface="Aptos"/>
                <a:ea typeface="Aptos"/>
                <a:cs typeface="Aptos"/>
              </a:rPr>
              <a:t>Nel corso del tempo la progressione della malattia impatta sulle attività della vita quotidiana, fino alla completa dipendenza</a:t>
            </a:r>
          </a:p>
        </p:txBody>
      </p:sp>
      <p:sp>
        <p:nvSpPr>
          <p:cNvPr id="14" name="Fascia decorso 4">
            <a:extLst>
              <a:ext uri="{FF2B5EF4-FFF2-40B4-BE49-F238E27FC236}">
                <a16:creationId xmlns:a16="http://schemas.microsoft.com/office/drawing/2014/main" id="{6CDAA27C-4215-4BB9-BCA3-1D4B45C5B655}"/>
              </a:ext>
            </a:extLst>
          </p:cNvPr>
          <p:cNvSpPr>
            <a:spLocks noGrp="1"/>
          </p:cNvSpPr>
          <p:nvPr/>
        </p:nvSpPr>
        <p:spPr>
          <a:xfrm>
            <a:off x="800100" y="4905375"/>
            <a:ext cx="10572750" cy="1181100"/>
          </a:xfrm>
          <a:prstGeom prst="roundRect">
            <a:avLst>
              <a:gd name="adj" fmla="val 16129"/>
            </a:avLst>
          </a:prstGeom>
          <a:solidFill>
            <a:srgbClr val="E3ECE7"/>
          </a:solidFill>
          <a:ln w="0">
            <a:noFill/>
            <a:prstDash val="solid"/>
          </a:ln>
        </p:spPr>
        <p:txBody>
          <a:bodyPr/>
          <a:lstStyle/>
          <a:p>
            <a:endParaRPr lang="it-IT"/>
          </a:p>
        </p:txBody>
      </p:sp>
      <p:sp>
        <p:nvSpPr>
          <p:cNvPr id="15" name="Accento decorso 4">
            <a:extLst>
              <a:ext uri="{FF2B5EF4-FFF2-40B4-BE49-F238E27FC236}">
                <a16:creationId xmlns:a16="http://schemas.microsoft.com/office/drawing/2014/main" id="{30639E41-BC10-43F5-9E35-DBE8F59FC813}"/>
              </a:ext>
            </a:extLst>
          </p:cNvPr>
          <p:cNvSpPr>
            <a:spLocks noGrp="1"/>
          </p:cNvSpPr>
          <p:nvPr/>
        </p:nvSpPr>
        <p:spPr>
          <a:xfrm>
            <a:off x="800100" y="4905375"/>
            <a:ext cx="76200" cy="1181100"/>
          </a:xfrm>
          <a:prstGeom prst="roundRect">
            <a:avLst>
              <a:gd name="adj" fmla="val 50000"/>
            </a:avLst>
          </a:prstGeom>
          <a:solidFill>
            <a:srgbClr val="78958A"/>
          </a:solidFill>
          <a:ln w="0">
            <a:noFill/>
            <a:prstDash val="solid"/>
          </a:ln>
        </p:spPr>
        <p:txBody>
          <a:bodyPr/>
          <a:lstStyle/>
          <a:p>
            <a:endParaRPr lang="it-IT"/>
          </a:p>
        </p:txBody>
      </p:sp>
      <p:sp>
        <p:nvSpPr>
          <p:cNvPr id="16" name="Testo decorso 4">
            <a:extLst>
              <a:ext uri="{FF2B5EF4-FFF2-40B4-BE49-F238E27FC236}">
                <a16:creationId xmlns:a16="http://schemas.microsoft.com/office/drawing/2014/main" id="{5D3F67FE-D900-4589-88BE-A98EEBB71C41}"/>
              </a:ext>
            </a:extLst>
          </p:cNvPr>
          <p:cNvSpPr>
            <a:spLocks noGrp="1"/>
          </p:cNvSpPr>
          <p:nvPr/>
        </p:nvSpPr>
        <p:spPr>
          <a:xfrm>
            <a:off x="1104900" y="5076825"/>
            <a:ext cx="9906000" cy="895350"/>
          </a:xfrm>
          <a:prstGeom prst="rect">
            <a:avLst/>
          </a:prstGeom>
          <a:noFill/>
          <a:ln w="0">
            <a:noFill/>
            <a:prstDash val="solid"/>
          </a:ln>
        </p:spPr>
        <p:txBody>
          <a:bodyPr wrap="square" lIns="0" tIns="0" rIns="0" bIns="0" anchor="t">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Nella fase più avanzata (detta «internistica») si assiste anche ad un deterioramento delle condizioni fisiche (difficoltà di alimentazione, dimagramento, suscettibilità alle infezioni, scompenso cardiaco…)</a:t>
            </a:r>
          </a:p>
        </p:txBody>
      </p:sp>
    </p:spTree>
    <p:extLst>
      <p:ext uri="{BB962C8B-B14F-4D97-AF65-F5344CB8AC3E}">
        <p14:creationId xmlns:p14="http://schemas.microsoft.com/office/powerpoint/2010/main" val="2006419909"/>
      </p:ext>
    </p:extLst>
  </p:cSld>
  <p:clrMapOvr>
    <a:masterClrMapping/>
  </p:clrMapOvr>
  <p:transition spd="med">
    <p:dissolv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4EF"/>
        </a:solidFill>
        <a:effectLst/>
      </p:bgPr>
    </p:bg>
    <p:spTree>
      <p:nvGrpSpPr>
        <p:cNvPr id="1" name=""/>
        <p:cNvGrpSpPr/>
        <p:nvPr/>
      </p:nvGrpSpPr>
      <p:grpSpPr>
        <a:xfrm>
          <a:off x="0" y="0"/>
          <a:ext cx="0" cy="0"/>
          <a:chOff x="0" y="0"/>
          <a:chExt cx="0" cy="0"/>
        </a:xfrm>
      </p:grpSpPr>
      <p:sp>
        <p:nvSpPr>
          <p:cNvPr id="15" name="Titolo">
            <a:extLst>
              <a:ext uri="{FF2B5EF4-FFF2-40B4-BE49-F238E27FC236}">
                <a16:creationId xmlns:a16="http://schemas.microsoft.com/office/drawing/2014/main" id="{29269128-7E8C-48A3-BDE9-93E6EBF6D86E}"/>
              </a:ext>
            </a:extLst>
          </p:cNvPr>
          <p:cNvSpPr>
            <a:spLocks noGrp="1"/>
          </p:cNvSpPr>
          <p:nvPr/>
        </p:nvSpPr>
        <p:spPr>
          <a:xfrm>
            <a:off x="685800" y="419100"/>
            <a:ext cx="8763000" cy="590550"/>
          </a:xfrm>
          <a:prstGeom prst="rect">
            <a:avLst/>
          </a:prstGeom>
          <a:noFill/>
          <a:ln w="0">
            <a:noFill/>
            <a:prstDash val="solid"/>
          </a:ln>
        </p:spPr>
        <p:txBody>
          <a:bodyPr wrap="square" lIns="0" tIns="0" rIns="0" bIns="0" anchor="t">
            <a:noAutofit/>
          </a:bodyPr>
          <a:lstStyle/>
          <a:p>
            <a:pPr algn="l">
              <a:lnSpc>
                <a:spcPct val="98000"/>
              </a:lnSpc>
              <a:buNone/>
              <a:defRPr sz="3225" b="1" i="0">
                <a:solidFill>
                  <a:srgbClr val="1F5D7A"/>
                </a:solidFill>
                <a:latin typeface="Aptos"/>
                <a:ea typeface="Aptos"/>
                <a:cs typeface="Aptos"/>
              </a:defRPr>
            </a:pPr>
            <a:r>
              <a:rPr sz="3225" b="1" i="0">
                <a:solidFill>
                  <a:srgbClr val="1F5D7A"/>
                </a:solidFill>
                <a:latin typeface="Aptos"/>
                <a:ea typeface="Aptos"/>
                <a:cs typeface="Aptos"/>
              </a:rPr>
              <a:t>CAUSE DELLA DEMENZA</a:t>
            </a:r>
          </a:p>
        </p:txBody>
      </p:sp>
      <p:sp>
        <p:nvSpPr>
          <p:cNvPr id="2" name="Linea titolo">
            <a:extLst>
              <a:ext uri="{FF2B5EF4-FFF2-40B4-BE49-F238E27FC236}">
                <a16:creationId xmlns:a16="http://schemas.microsoft.com/office/drawing/2014/main" id="{B28090E4-3700-4457-9E10-16D2A57B7FCC}"/>
              </a:ext>
            </a:extLst>
          </p:cNvPr>
          <p:cNvSpPr>
            <a:spLocks noGrp="1"/>
          </p:cNvSpPr>
          <p:nvPr/>
        </p:nvSpPr>
        <p:spPr>
          <a:xfrm>
            <a:off x="685800" y="1066800"/>
            <a:ext cx="1619250" cy="38100"/>
          </a:xfrm>
          <a:prstGeom prst="roundRect">
            <a:avLst>
              <a:gd name="adj" fmla="val 50000"/>
            </a:avLst>
          </a:prstGeom>
          <a:solidFill>
            <a:srgbClr val="1F5D7A"/>
          </a:solidFill>
          <a:ln w="0">
            <a:noFill/>
            <a:prstDash val="solid"/>
          </a:ln>
        </p:spPr>
        <p:txBody>
          <a:bodyPr/>
          <a:lstStyle/>
          <a:p>
            <a:endParaRPr lang="it-IT"/>
          </a:p>
        </p:txBody>
      </p:sp>
      <p:pic>
        <p:nvPicPr>
          <p:cNvPr id="17" name="Immagine 16"/>
          <p:cNvPicPr>
            <a:picLocks noChangeAspect="1"/>
          </p:cNvPicPr>
          <p:nvPr/>
        </p:nvPicPr>
        <p:blipFill>
          <a:blip r:embed="rId3"/>
          <a:stretch/>
        </p:blipFill>
        <p:spPr>
          <a:xfrm>
            <a:off x="9953625" y="285750"/>
            <a:ext cx="1619250" cy="391026"/>
          </a:xfrm>
          <a:prstGeom prst="rect">
            <a:avLst/>
          </a:prstGeom>
        </p:spPr>
      </p:pic>
      <p:sp>
        <p:nvSpPr>
          <p:cNvPr id="4" name="Colonna cause 1">
            <a:extLst>
              <a:ext uri="{FF2B5EF4-FFF2-40B4-BE49-F238E27FC236}">
                <a16:creationId xmlns:a16="http://schemas.microsoft.com/office/drawing/2014/main" id="{E7266102-FF29-4921-B3CF-23F10DE8EB7F}"/>
              </a:ext>
            </a:extLst>
          </p:cNvPr>
          <p:cNvSpPr>
            <a:spLocks noGrp="1"/>
          </p:cNvSpPr>
          <p:nvPr/>
        </p:nvSpPr>
        <p:spPr>
          <a:xfrm>
            <a:off x="723900" y="1428750"/>
            <a:ext cx="5238750" cy="3762375"/>
          </a:xfrm>
          <a:prstGeom prst="roundRect">
            <a:avLst>
              <a:gd name="adj" fmla="val 6076"/>
            </a:avLst>
          </a:prstGeom>
          <a:solidFill>
            <a:srgbClr val="F3E1DA"/>
          </a:solidFill>
          <a:ln w="9525">
            <a:solidFill>
              <a:srgbClr val="D6DED9"/>
            </a:solidFill>
            <a:prstDash val="solid"/>
          </a:ln>
        </p:spPr>
        <p:txBody>
          <a:bodyPr/>
          <a:lstStyle/>
          <a:p>
            <a:endParaRPr lang="it-IT"/>
          </a:p>
        </p:txBody>
      </p:sp>
      <p:sp>
        <p:nvSpPr>
          <p:cNvPr id="5" name="Colonna cause 2">
            <a:extLst>
              <a:ext uri="{FF2B5EF4-FFF2-40B4-BE49-F238E27FC236}">
                <a16:creationId xmlns:a16="http://schemas.microsoft.com/office/drawing/2014/main" id="{91B4E07E-646E-4144-9B00-DA5793274647}"/>
              </a:ext>
            </a:extLst>
          </p:cNvPr>
          <p:cNvSpPr>
            <a:spLocks noGrp="1"/>
          </p:cNvSpPr>
          <p:nvPr/>
        </p:nvSpPr>
        <p:spPr>
          <a:xfrm>
            <a:off x="6229350" y="1428750"/>
            <a:ext cx="5238750" cy="3762375"/>
          </a:xfrm>
          <a:prstGeom prst="roundRect">
            <a:avLst>
              <a:gd name="adj" fmla="val 6076"/>
            </a:avLst>
          </a:prstGeom>
          <a:solidFill>
            <a:srgbClr val="DDEAF0"/>
          </a:solidFill>
          <a:ln w="9525">
            <a:solidFill>
              <a:srgbClr val="D6DED9"/>
            </a:solidFill>
            <a:prstDash val="solid"/>
          </a:ln>
        </p:spPr>
        <p:txBody>
          <a:bodyPr/>
          <a:lstStyle/>
          <a:p>
            <a:endParaRPr lang="it-IT"/>
          </a:p>
        </p:txBody>
      </p:sp>
      <p:sp>
        <p:nvSpPr>
          <p:cNvPr id="6" name="Accento cause 1">
            <a:extLst>
              <a:ext uri="{FF2B5EF4-FFF2-40B4-BE49-F238E27FC236}">
                <a16:creationId xmlns:a16="http://schemas.microsoft.com/office/drawing/2014/main" id="{227A33EB-316C-4264-B013-E4D2F9C8FD13}"/>
              </a:ext>
            </a:extLst>
          </p:cNvPr>
          <p:cNvSpPr>
            <a:spLocks noGrp="1"/>
          </p:cNvSpPr>
          <p:nvPr/>
        </p:nvSpPr>
        <p:spPr>
          <a:xfrm>
            <a:off x="723900" y="1428750"/>
            <a:ext cx="5238750" cy="76200"/>
          </a:xfrm>
          <a:prstGeom prst="roundRect">
            <a:avLst>
              <a:gd name="adj" fmla="val 50000"/>
            </a:avLst>
          </a:prstGeom>
          <a:solidFill>
            <a:srgbClr val="C56E5B"/>
          </a:solidFill>
          <a:ln w="0">
            <a:noFill/>
            <a:prstDash val="solid"/>
          </a:ln>
        </p:spPr>
        <p:txBody>
          <a:bodyPr/>
          <a:lstStyle/>
          <a:p>
            <a:endParaRPr lang="it-IT"/>
          </a:p>
        </p:txBody>
      </p:sp>
      <p:sp>
        <p:nvSpPr>
          <p:cNvPr id="7" name="Accento cause 2">
            <a:extLst>
              <a:ext uri="{FF2B5EF4-FFF2-40B4-BE49-F238E27FC236}">
                <a16:creationId xmlns:a16="http://schemas.microsoft.com/office/drawing/2014/main" id="{C8108A6B-2212-4904-B87F-C34841AD9DBB}"/>
              </a:ext>
            </a:extLst>
          </p:cNvPr>
          <p:cNvSpPr>
            <a:spLocks noGrp="1"/>
          </p:cNvSpPr>
          <p:nvPr/>
        </p:nvSpPr>
        <p:spPr>
          <a:xfrm>
            <a:off x="6229350" y="1428750"/>
            <a:ext cx="5238750" cy="76200"/>
          </a:xfrm>
          <a:prstGeom prst="roundRect">
            <a:avLst>
              <a:gd name="adj" fmla="val 50000"/>
            </a:avLst>
          </a:prstGeom>
          <a:solidFill>
            <a:srgbClr val="1F5D7A"/>
          </a:solidFill>
          <a:ln w="0">
            <a:noFill/>
            <a:prstDash val="solid"/>
          </a:ln>
        </p:spPr>
        <p:txBody>
          <a:bodyPr/>
          <a:lstStyle/>
          <a:p>
            <a:endParaRPr lang="it-IT"/>
          </a:p>
        </p:txBody>
      </p:sp>
      <p:sp>
        <p:nvSpPr>
          <p:cNvPr id="8" name="Causa atrofica 1">
            <a:extLst>
              <a:ext uri="{FF2B5EF4-FFF2-40B4-BE49-F238E27FC236}">
                <a16:creationId xmlns:a16="http://schemas.microsoft.com/office/drawing/2014/main" id="{79232D05-4FE7-4E05-8831-11FBC9CD079F}"/>
              </a:ext>
            </a:extLst>
          </p:cNvPr>
          <p:cNvSpPr>
            <a:spLocks noGrp="1"/>
          </p:cNvSpPr>
          <p:nvPr/>
        </p:nvSpPr>
        <p:spPr>
          <a:xfrm>
            <a:off x="1009650" y="1762125"/>
            <a:ext cx="4667250" cy="1714500"/>
          </a:xfrm>
          <a:prstGeom prst="rect">
            <a:avLst/>
          </a:prstGeom>
          <a:noFill/>
          <a:ln w="0">
            <a:noFill/>
            <a:prstDash val="solid"/>
          </a:ln>
        </p:spPr>
        <p:txBody>
          <a:bodyPr wrap="square" lIns="0" tIns="0" rIns="0" bIns="0" anchor="t">
            <a:noAutofit/>
          </a:bodyPr>
          <a:lstStyle/>
          <a:p>
            <a:pPr algn="l">
              <a:lnSpc>
                <a:spcPct val="110000"/>
              </a:lnSpc>
              <a:buNone/>
              <a:defRPr sz="1613" b="0" i="0">
                <a:solidFill>
                  <a:srgbClr val="24343D"/>
                </a:solidFill>
                <a:latin typeface="Aptos"/>
                <a:ea typeface="Aptos"/>
                <a:cs typeface="Aptos"/>
              </a:defRPr>
            </a:pPr>
            <a:r>
              <a:rPr sz="1613" b="0" i="0">
                <a:solidFill>
                  <a:srgbClr val="24343D"/>
                </a:solidFill>
                <a:latin typeface="Aptos"/>
                <a:ea typeface="Aptos"/>
                <a:cs typeface="Aptos"/>
              </a:rPr>
              <a:t>Nelle forme di tipo atrofico-degenerativo (di cui il prototipo è la malattia di Alzheimer) giocano un ruolo fondamentale due proteine patologiche che si accumulano nel cervello danneggiandone le cellule e il funzionamento (beta-amiloide e  proteina tau).</a:t>
            </a:r>
          </a:p>
        </p:txBody>
      </p:sp>
      <p:sp>
        <p:nvSpPr>
          <p:cNvPr id="9" name="Causa atrofica 2">
            <a:extLst>
              <a:ext uri="{FF2B5EF4-FFF2-40B4-BE49-F238E27FC236}">
                <a16:creationId xmlns:a16="http://schemas.microsoft.com/office/drawing/2014/main" id="{C56E5FDF-14C4-49FB-9E12-CA1945E536AF}"/>
              </a:ext>
            </a:extLst>
          </p:cNvPr>
          <p:cNvSpPr>
            <a:spLocks noGrp="1"/>
          </p:cNvSpPr>
          <p:nvPr/>
        </p:nvSpPr>
        <p:spPr>
          <a:xfrm>
            <a:off x="1009650" y="3686175"/>
            <a:ext cx="4667250" cy="1190625"/>
          </a:xfrm>
          <a:prstGeom prst="rect">
            <a:avLst/>
          </a:prstGeom>
          <a:noFill/>
          <a:ln w="0">
            <a:noFill/>
            <a:prstDash val="solid"/>
          </a:ln>
        </p:spPr>
        <p:txBody>
          <a:bodyPr wrap="square" lIns="0" tIns="0" rIns="0" bIns="0" anchor="t">
            <a:noAutofit/>
          </a:bodyPr>
          <a:lstStyle/>
          <a:p>
            <a:pPr algn="l">
              <a:lnSpc>
                <a:spcPct val="110000"/>
              </a:lnSpc>
              <a:buNone/>
              <a:defRPr sz="1613" b="0" i="0">
                <a:solidFill>
                  <a:srgbClr val="24343D"/>
                </a:solidFill>
                <a:latin typeface="Aptos"/>
                <a:ea typeface="Aptos"/>
                <a:cs typeface="Aptos"/>
              </a:defRPr>
            </a:pPr>
            <a:r>
              <a:rPr sz="1613" b="0" i="0">
                <a:solidFill>
                  <a:srgbClr val="24343D"/>
                </a:solidFill>
                <a:latin typeface="Aptos"/>
                <a:ea typeface="Aptos"/>
                <a:cs typeface="Aptos"/>
              </a:rPr>
              <a:t>L’accumulo di queste proteine è una condizione necessaria ma non sufficiente perché si manifesti la demenza (vd. nun study, riserva cognitiva)</a:t>
            </a:r>
          </a:p>
        </p:txBody>
      </p:sp>
      <p:sp>
        <p:nvSpPr>
          <p:cNvPr id="10" name="Causa vascolare">
            <a:extLst>
              <a:ext uri="{FF2B5EF4-FFF2-40B4-BE49-F238E27FC236}">
                <a16:creationId xmlns:a16="http://schemas.microsoft.com/office/drawing/2014/main" id="{A4DEF0B9-C099-477D-975D-E07E6B345554}"/>
              </a:ext>
            </a:extLst>
          </p:cNvPr>
          <p:cNvSpPr>
            <a:spLocks noGrp="1"/>
          </p:cNvSpPr>
          <p:nvPr/>
        </p:nvSpPr>
        <p:spPr>
          <a:xfrm>
            <a:off x="6515100" y="1762125"/>
            <a:ext cx="4667250" cy="1905000"/>
          </a:xfrm>
          <a:prstGeom prst="rect">
            <a:avLst/>
          </a:prstGeom>
          <a:noFill/>
          <a:ln w="0">
            <a:noFill/>
            <a:prstDash val="solid"/>
          </a:ln>
        </p:spPr>
        <p:txBody>
          <a:bodyPr wrap="square" lIns="0" tIns="0" rIns="0" bIns="0" anchor="t">
            <a:noAutofit/>
          </a:bodyPr>
          <a:lstStyle/>
          <a:p>
            <a:pPr algn="l">
              <a:lnSpc>
                <a:spcPct val="112000"/>
              </a:lnSpc>
              <a:buNone/>
              <a:defRPr sz="1650" b="0" i="0">
                <a:solidFill>
                  <a:srgbClr val="24343D"/>
                </a:solidFill>
                <a:latin typeface="Aptos"/>
                <a:ea typeface="Aptos"/>
                <a:cs typeface="Aptos"/>
              </a:defRPr>
            </a:pPr>
            <a:r>
              <a:rPr sz="1650" b="0" i="0">
                <a:solidFill>
                  <a:srgbClr val="24343D"/>
                </a:solidFill>
                <a:latin typeface="Aptos"/>
                <a:ea typeface="Aptos"/>
                <a:cs typeface="Aptos"/>
              </a:rPr>
              <a:t>Nella forma vascolare il danno cerebrale è prodotto da piccole (o meno piccole) ischemie  che danneggiano il tessuto cerebrale e le connessioni fra i neuroni.</a:t>
            </a:r>
          </a:p>
        </p:txBody>
      </p:sp>
      <p:sp>
        <p:nvSpPr>
          <p:cNvPr id="11" name="Riquadro forme miste">
            <a:extLst>
              <a:ext uri="{FF2B5EF4-FFF2-40B4-BE49-F238E27FC236}">
                <a16:creationId xmlns:a16="http://schemas.microsoft.com/office/drawing/2014/main" id="{B6B8BA06-9A93-400A-80A9-E284EF2362C0}"/>
              </a:ext>
            </a:extLst>
          </p:cNvPr>
          <p:cNvSpPr>
            <a:spLocks noGrp="1"/>
          </p:cNvSpPr>
          <p:nvPr/>
        </p:nvSpPr>
        <p:spPr>
          <a:xfrm>
            <a:off x="1143000" y="5457825"/>
            <a:ext cx="9906000" cy="695325"/>
          </a:xfrm>
          <a:prstGeom prst="roundRect">
            <a:avLst>
              <a:gd name="adj" fmla="val 24658"/>
            </a:avLst>
          </a:prstGeom>
          <a:solidFill>
            <a:srgbClr val="E3ECE7"/>
          </a:solidFill>
          <a:ln w="0">
            <a:noFill/>
            <a:prstDash val="solid"/>
          </a:ln>
        </p:spPr>
        <p:txBody>
          <a:bodyPr/>
          <a:lstStyle/>
          <a:p>
            <a:endParaRPr lang="it-IT"/>
          </a:p>
        </p:txBody>
      </p:sp>
      <p:sp>
        <p:nvSpPr>
          <p:cNvPr id="12" name="Forme miste">
            <a:extLst>
              <a:ext uri="{FF2B5EF4-FFF2-40B4-BE49-F238E27FC236}">
                <a16:creationId xmlns:a16="http://schemas.microsoft.com/office/drawing/2014/main" id="{BF4D3435-663D-4C3E-8687-1AF97C89FE50}"/>
              </a:ext>
            </a:extLst>
          </p:cNvPr>
          <p:cNvSpPr>
            <a:spLocks noGrp="1"/>
          </p:cNvSpPr>
          <p:nvPr/>
        </p:nvSpPr>
        <p:spPr>
          <a:xfrm>
            <a:off x="1428750" y="5619750"/>
            <a:ext cx="9334500" cy="400050"/>
          </a:xfrm>
          <a:prstGeom prst="rect">
            <a:avLst/>
          </a:prstGeom>
          <a:noFill/>
          <a:ln w="0">
            <a:noFill/>
            <a:prstDash val="solid"/>
          </a:ln>
        </p:spPr>
        <p:txBody>
          <a:bodyPr wrap="square" lIns="0" tIns="0" rIns="0" bIns="0" anchor="ctr">
            <a:noAutofit/>
          </a:bodyPr>
          <a:lstStyle/>
          <a:p>
            <a:pPr algn="ctr">
              <a:lnSpc>
                <a:spcPct val="108000"/>
              </a:lnSpc>
              <a:buNone/>
              <a:defRPr sz="1800" b="1" i="0">
                <a:solidFill>
                  <a:srgbClr val="164258"/>
                </a:solidFill>
                <a:latin typeface="Aptos"/>
                <a:ea typeface="Aptos"/>
                <a:cs typeface="Aptos"/>
              </a:defRPr>
            </a:pPr>
            <a:r>
              <a:rPr sz="1800" b="1" i="0">
                <a:solidFill>
                  <a:srgbClr val="164258"/>
                </a:solidFill>
                <a:latin typeface="Aptos"/>
                <a:ea typeface="Aptos"/>
                <a:cs typeface="Aptos"/>
              </a:rPr>
              <a:t>Esistono forme miste, in cui si rilevano ambedue le tipologie di danno.</a:t>
            </a:r>
          </a:p>
        </p:txBody>
      </p:sp>
      <p:sp>
        <p:nvSpPr>
          <p:cNvPr id="13" name="Linea inferiore">
            <a:extLst>
              <a:ext uri="{FF2B5EF4-FFF2-40B4-BE49-F238E27FC236}">
                <a16:creationId xmlns:a16="http://schemas.microsoft.com/office/drawing/2014/main" id="{F874A895-3F8B-4CFA-94F9-5417D37323C5}"/>
              </a:ext>
            </a:extLst>
          </p:cNvPr>
          <p:cNvSpPr>
            <a:spLocks noGrp="1"/>
          </p:cNvSpPr>
          <p:nvPr/>
        </p:nvSpPr>
        <p:spPr>
          <a:xfrm>
            <a:off x="685800" y="6496050"/>
            <a:ext cx="10820400" cy="19050"/>
          </a:xfrm>
          <a:prstGeom prst="roundRect">
            <a:avLst>
              <a:gd name="adj" fmla="val 50000"/>
            </a:avLst>
          </a:prstGeom>
          <a:solidFill>
            <a:srgbClr val="D6DED9"/>
          </a:solidFill>
          <a:ln w="0">
            <a:noFill/>
            <a:prstDash val="solid"/>
          </a:ln>
        </p:spPr>
        <p:txBody>
          <a:bodyPr/>
          <a:lstStyle/>
          <a:p>
            <a:endParaRPr lang="it-IT"/>
          </a:p>
        </p:txBody>
      </p:sp>
      <p:sp>
        <p:nvSpPr>
          <p:cNvPr id="14" name="Accento inferiore">
            <a:extLst>
              <a:ext uri="{FF2B5EF4-FFF2-40B4-BE49-F238E27FC236}">
                <a16:creationId xmlns:a16="http://schemas.microsoft.com/office/drawing/2014/main" id="{FE2932CC-342E-4F10-B4BB-AE1AADA74BDA}"/>
              </a:ext>
            </a:extLst>
          </p:cNvPr>
          <p:cNvSpPr>
            <a:spLocks noGrp="1"/>
          </p:cNvSpPr>
          <p:nvPr/>
        </p:nvSpPr>
        <p:spPr>
          <a:xfrm>
            <a:off x="685800" y="6496050"/>
            <a:ext cx="876300" cy="19050"/>
          </a:xfrm>
          <a:prstGeom prst="roundRect">
            <a:avLst>
              <a:gd name="adj" fmla="val 50000"/>
            </a:avLst>
          </a:prstGeom>
          <a:solidFill>
            <a:srgbClr val="C56E5B"/>
          </a:solidFill>
          <a:ln w="0">
            <a:noFill/>
            <a:prstDash val="solid"/>
          </a:ln>
        </p:spPr>
        <p:txBody>
          <a:bodyPr/>
          <a:lstStyle/>
          <a:p>
            <a:endParaRPr lang="it-IT"/>
          </a:p>
        </p:txBody>
      </p:sp>
    </p:spTree>
    <p:extLst>
      <p:ext uri="{BB962C8B-B14F-4D97-AF65-F5344CB8AC3E}">
        <p14:creationId xmlns:p14="http://schemas.microsoft.com/office/powerpoint/2010/main" val="1623397308"/>
      </p:ext>
    </p:extLst>
  </p:cSld>
  <p:clrMapOvr>
    <a:masterClrMapping/>
  </p:clrMapOvr>
  <p:transition spd="med">
    <p:wedg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4EF"/>
        </a:solidFill>
        <a:effectLst/>
      </p:bgPr>
    </p:bg>
    <p:spTree>
      <p:nvGrpSpPr>
        <p:cNvPr id="1" name=""/>
        <p:cNvGrpSpPr/>
        <p:nvPr/>
      </p:nvGrpSpPr>
      <p:grpSpPr>
        <a:xfrm>
          <a:off x="0" y="0"/>
          <a:ext cx="0" cy="0"/>
          <a:chOff x="0" y="0"/>
          <a:chExt cx="0" cy="0"/>
        </a:xfrm>
      </p:grpSpPr>
      <p:pic>
        <p:nvPicPr>
          <p:cNvPr id="8" name="Immagine 7"/>
          <p:cNvPicPr>
            <a:picLocks noChangeAspect="1"/>
          </p:cNvPicPr>
          <p:nvPr/>
        </p:nvPicPr>
        <p:blipFill>
          <a:blip r:embed="rId3"/>
          <a:stretch/>
        </p:blipFill>
        <p:spPr>
          <a:xfrm>
            <a:off x="9953625" y="266700"/>
            <a:ext cx="1619250" cy="391026"/>
          </a:xfrm>
          <a:prstGeom prst="rect">
            <a:avLst/>
          </a:prstGeom>
        </p:spPr>
      </p:pic>
      <p:sp>
        <p:nvSpPr>
          <p:cNvPr id="2" name="Cornice cervello">
            <a:extLst>
              <a:ext uri="{FF2B5EF4-FFF2-40B4-BE49-F238E27FC236}">
                <a16:creationId xmlns:a16="http://schemas.microsoft.com/office/drawing/2014/main" id="{ACB722BB-CBF0-40CE-82BC-4F6596E43F0B}"/>
              </a:ext>
            </a:extLst>
          </p:cNvPr>
          <p:cNvSpPr>
            <a:spLocks noGrp="1"/>
          </p:cNvSpPr>
          <p:nvPr/>
        </p:nvSpPr>
        <p:spPr>
          <a:xfrm>
            <a:off x="533400" y="857250"/>
            <a:ext cx="5715000" cy="5334000"/>
          </a:xfrm>
          <a:prstGeom prst="roundRect">
            <a:avLst>
              <a:gd name="adj" fmla="val 4643"/>
            </a:avLst>
          </a:prstGeom>
          <a:solidFill>
            <a:srgbClr val="FFFDFC"/>
          </a:solidFill>
          <a:ln w="9525">
            <a:solidFill>
              <a:srgbClr val="D6DED9"/>
            </a:solidFill>
            <a:prstDash val="solid"/>
          </a:ln>
        </p:spPr>
        <p:style>
          <a:lnRef idx="0">
            <a:scrgbClr r="0" g="0" b="0"/>
          </a:lnRef>
          <a:fillRef idx="0">
            <a:scrgbClr r="0" g="0" b="0"/>
          </a:fillRef>
          <a:effectRef idx="4">
            <a:scrgbClr r="0" g="0" b="0"/>
          </a:effectRef>
          <a:fontRef idx="major"/>
        </p:style>
        <p:txBody>
          <a:bodyPr/>
          <a:lstStyle/>
          <a:p>
            <a:endParaRPr lang="it-IT"/>
          </a:p>
        </p:txBody>
      </p:sp>
      <p:sp>
        <p:nvSpPr>
          <p:cNvPr id="3" name="Cornice neuroni">
            <a:extLst>
              <a:ext uri="{FF2B5EF4-FFF2-40B4-BE49-F238E27FC236}">
                <a16:creationId xmlns:a16="http://schemas.microsoft.com/office/drawing/2014/main" id="{EF902D2A-4E95-434F-9B6C-AB34C0CC7FA0}"/>
              </a:ext>
            </a:extLst>
          </p:cNvPr>
          <p:cNvSpPr>
            <a:spLocks noGrp="1"/>
          </p:cNvSpPr>
          <p:nvPr/>
        </p:nvSpPr>
        <p:spPr>
          <a:xfrm>
            <a:off x="6457950" y="857250"/>
            <a:ext cx="5200650" cy="5334000"/>
          </a:xfrm>
          <a:prstGeom prst="roundRect">
            <a:avLst>
              <a:gd name="adj" fmla="val 4762"/>
            </a:avLst>
          </a:prstGeom>
          <a:solidFill>
            <a:srgbClr val="FFFDFC"/>
          </a:solidFill>
          <a:ln w="9525">
            <a:solidFill>
              <a:srgbClr val="D6DED9"/>
            </a:solidFill>
            <a:prstDash val="solid"/>
          </a:ln>
        </p:spPr>
        <p:style>
          <a:lnRef idx="0">
            <a:scrgbClr r="0" g="0" b="0"/>
          </a:lnRef>
          <a:fillRef idx="0">
            <a:scrgbClr r="0" g="0" b="0"/>
          </a:fillRef>
          <a:effectRef idx="4">
            <a:scrgbClr r="0" g="0" b="0"/>
          </a:effectRef>
          <a:fontRef idx="major"/>
        </p:style>
        <p:txBody>
          <a:bodyPr/>
          <a:lstStyle/>
          <a:p>
            <a:endParaRPr lang="it-IT"/>
          </a:p>
        </p:txBody>
      </p:sp>
      <p:pic>
        <p:nvPicPr>
          <p:cNvPr id="11" name="Immagine 10"/>
          <p:cNvPicPr>
            <a:picLocks noChangeAspect="1"/>
          </p:cNvPicPr>
          <p:nvPr/>
        </p:nvPicPr>
        <p:blipFill>
          <a:blip r:embed="rId4"/>
          <a:stretch/>
        </p:blipFill>
        <p:spPr>
          <a:xfrm>
            <a:off x="742950" y="1671215"/>
            <a:ext cx="5295900" cy="3706070"/>
          </a:xfrm>
          <a:prstGeom prst="roundRect">
            <a:avLst>
              <a:gd name="adj" fmla="val 3488"/>
            </a:avLst>
          </a:prstGeom>
        </p:spPr>
      </p:pic>
      <p:pic>
        <p:nvPicPr>
          <p:cNvPr id="12" name="Immagine 11"/>
          <p:cNvPicPr>
            <a:picLocks noChangeAspect="1"/>
          </p:cNvPicPr>
          <p:nvPr/>
        </p:nvPicPr>
        <p:blipFill>
          <a:blip r:embed="rId5"/>
          <a:srcRect l="8923" r="8923"/>
          <a:stretch>
            <a:fillRect/>
          </a:stretch>
        </p:blipFill>
        <p:spPr>
          <a:xfrm>
            <a:off x="6667500" y="1066800"/>
            <a:ext cx="4781550" cy="4914900"/>
          </a:xfrm>
          <a:prstGeom prst="roundRect">
            <a:avLst>
              <a:gd name="adj" fmla="val 3586"/>
            </a:avLst>
          </a:prstGeom>
        </p:spPr>
      </p:pic>
      <p:sp>
        <p:nvSpPr>
          <p:cNvPr id="6" name="Linea inferiore">
            <a:extLst>
              <a:ext uri="{FF2B5EF4-FFF2-40B4-BE49-F238E27FC236}">
                <a16:creationId xmlns:a16="http://schemas.microsoft.com/office/drawing/2014/main" id="{847753BC-387D-475D-B8A1-9701DE6DE39E}"/>
              </a:ext>
            </a:extLst>
          </p:cNvPr>
          <p:cNvSpPr>
            <a:spLocks noGrp="1"/>
          </p:cNvSpPr>
          <p:nvPr/>
        </p:nvSpPr>
        <p:spPr>
          <a:xfrm>
            <a:off x="685800" y="6496050"/>
            <a:ext cx="10820400" cy="19050"/>
          </a:xfrm>
          <a:prstGeom prst="roundRect">
            <a:avLst>
              <a:gd name="adj" fmla="val 50000"/>
            </a:avLst>
          </a:prstGeom>
          <a:solidFill>
            <a:srgbClr val="D6DED9"/>
          </a:solidFill>
          <a:ln w="0">
            <a:noFill/>
            <a:prstDash val="solid"/>
          </a:ln>
        </p:spPr>
        <p:txBody>
          <a:bodyPr/>
          <a:lstStyle/>
          <a:p>
            <a:endParaRPr lang="it-IT"/>
          </a:p>
        </p:txBody>
      </p:sp>
      <p:sp>
        <p:nvSpPr>
          <p:cNvPr id="7" name="Accento inferiore">
            <a:extLst>
              <a:ext uri="{FF2B5EF4-FFF2-40B4-BE49-F238E27FC236}">
                <a16:creationId xmlns:a16="http://schemas.microsoft.com/office/drawing/2014/main" id="{1566F6DE-075A-441A-B401-D4725E024122}"/>
              </a:ext>
            </a:extLst>
          </p:cNvPr>
          <p:cNvSpPr>
            <a:spLocks noGrp="1"/>
          </p:cNvSpPr>
          <p:nvPr/>
        </p:nvSpPr>
        <p:spPr>
          <a:xfrm>
            <a:off x="685800" y="6496050"/>
            <a:ext cx="876300" cy="19050"/>
          </a:xfrm>
          <a:prstGeom prst="roundRect">
            <a:avLst>
              <a:gd name="adj" fmla="val 50000"/>
            </a:avLst>
          </a:prstGeom>
          <a:solidFill>
            <a:srgbClr val="1F5D7A"/>
          </a:solidFill>
          <a:ln w="0">
            <a:noFill/>
            <a:prstDash val="solid"/>
          </a:ln>
        </p:spPr>
        <p:txBody>
          <a:bodyPr/>
          <a:lstStyle/>
          <a:p>
            <a:endParaRPr lang="it-IT"/>
          </a:p>
        </p:txBody>
      </p:sp>
    </p:spTree>
    <p:extLst>
      <p:ext uri="{BB962C8B-B14F-4D97-AF65-F5344CB8AC3E}">
        <p14:creationId xmlns:p14="http://schemas.microsoft.com/office/powerpoint/2010/main" val="1717785057"/>
      </p:ext>
    </p:extLst>
  </p:cSld>
  <p:clrMapOvr>
    <a:masterClrMapping/>
  </p:clrMapOvr>
  <p:transition spd="med">
    <p:wheel spokes="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p:cNvPicPr>
            <a:picLocks noChangeAspect="1"/>
          </p:cNvPicPr>
          <p:nvPr/>
        </p:nvPicPr>
        <p:blipFill>
          <a:blip r:embed="rId3"/>
          <a:srcRect t="27" b="27"/>
          <a:stretch>
            <a:fillRect/>
          </a:stretch>
        </p:blipFill>
        <p:spPr>
          <a:xfrm>
            <a:off x="0" y="0"/>
            <a:ext cx="12192000" cy="6858000"/>
          </a:xfrm>
          <a:prstGeom prst="rect">
            <a:avLst/>
          </a:prstGeom>
        </p:spPr>
      </p:pic>
      <p:sp>
        <p:nvSpPr>
          <p:cNvPr id="2" name="Pannello diagnosi">
            <a:extLst>
              <a:ext uri="{FF2B5EF4-FFF2-40B4-BE49-F238E27FC236}">
                <a16:creationId xmlns:a16="http://schemas.microsoft.com/office/drawing/2014/main" id="{ABE02F50-36A4-4AA1-88C1-B2ED61132208}"/>
              </a:ext>
            </a:extLst>
          </p:cNvPr>
          <p:cNvSpPr>
            <a:spLocks noGrp="1"/>
          </p:cNvSpPr>
          <p:nvPr/>
        </p:nvSpPr>
        <p:spPr>
          <a:xfrm>
            <a:off x="0" y="0"/>
            <a:ext cx="5905500" cy="6858000"/>
          </a:xfrm>
          <a:prstGeom prst="rect">
            <a:avLst/>
          </a:prstGeom>
          <a:solidFill>
            <a:srgbClr val="F7F4EF"/>
          </a:solidFill>
          <a:ln w="0">
            <a:noFill/>
            <a:prstDash val="solid"/>
          </a:ln>
        </p:spPr>
        <p:txBody>
          <a:bodyPr/>
          <a:lstStyle/>
          <a:p>
            <a:endParaRPr lang="it-IT"/>
          </a:p>
        </p:txBody>
      </p:sp>
      <p:sp>
        <p:nvSpPr>
          <p:cNvPr id="3" name="Titolo">
            <a:extLst>
              <a:ext uri="{FF2B5EF4-FFF2-40B4-BE49-F238E27FC236}">
                <a16:creationId xmlns:a16="http://schemas.microsoft.com/office/drawing/2014/main" id="{B7ED54BF-9C07-46D1-8578-52B2F310B2A5}"/>
              </a:ext>
            </a:extLst>
          </p:cNvPr>
          <p:cNvSpPr>
            <a:spLocks noGrp="1"/>
          </p:cNvSpPr>
          <p:nvPr/>
        </p:nvSpPr>
        <p:spPr>
          <a:xfrm>
            <a:off x="685800" y="419100"/>
            <a:ext cx="5191125" cy="590550"/>
          </a:xfrm>
          <a:prstGeom prst="rect">
            <a:avLst/>
          </a:prstGeom>
          <a:noFill/>
          <a:ln w="0">
            <a:noFill/>
            <a:prstDash val="solid"/>
          </a:ln>
        </p:spPr>
        <p:txBody>
          <a:bodyPr wrap="square" lIns="0" tIns="0" rIns="0" bIns="0" anchor="t">
            <a:noAutofit/>
          </a:bodyPr>
          <a:lstStyle/>
          <a:p>
            <a:pPr algn="l">
              <a:lnSpc>
                <a:spcPct val="98000"/>
              </a:lnSpc>
              <a:buNone/>
              <a:defRPr sz="3225" b="1" i="0">
                <a:solidFill>
                  <a:srgbClr val="164258"/>
                </a:solidFill>
                <a:latin typeface="Aptos"/>
                <a:ea typeface="Aptos"/>
                <a:cs typeface="Aptos"/>
              </a:defRPr>
            </a:pPr>
            <a:r>
              <a:rPr sz="3225" b="1" i="0">
                <a:solidFill>
                  <a:srgbClr val="164258"/>
                </a:solidFill>
                <a:latin typeface="Aptos"/>
                <a:ea typeface="Aptos"/>
                <a:cs typeface="Aptos"/>
              </a:rPr>
              <a:t>DIAGNOSI DI DEMENZA</a:t>
            </a:r>
          </a:p>
        </p:txBody>
      </p:sp>
      <p:sp>
        <p:nvSpPr>
          <p:cNvPr id="4" name="Linea titolo">
            <a:extLst>
              <a:ext uri="{FF2B5EF4-FFF2-40B4-BE49-F238E27FC236}">
                <a16:creationId xmlns:a16="http://schemas.microsoft.com/office/drawing/2014/main" id="{B7A29BBE-A03E-4720-8990-F7E6DD85D7BB}"/>
              </a:ext>
            </a:extLst>
          </p:cNvPr>
          <p:cNvSpPr>
            <a:spLocks noGrp="1"/>
          </p:cNvSpPr>
          <p:nvPr/>
        </p:nvSpPr>
        <p:spPr>
          <a:xfrm>
            <a:off x="685800" y="1066800"/>
            <a:ext cx="1619250" cy="38100"/>
          </a:xfrm>
          <a:prstGeom prst="roundRect">
            <a:avLst>
              <a:gd name="adj" fmla="val 50000"/>
            </a:avLst>
          </a:prstGeom>
          <a:solidFill>
            <a:srgbClr val="164258"/>
          </a:solidFill>
          <a:ln w="0">
            <a:noFill/>
            <a:prstDash val="solid"/>
          </a:ln>
        </p:spPr>
        <p:txBody>
          <a:bodyPr/>
          <a:lstStyle/>
          <a:p>
            <a:endParaRPr lang="it-IT"/>
          </a:p>
        </p:txBody>
      </p:sp>
      <p:pic>
        <p:nvPicPr>
          <p:cNvPr id="15" name="Immagine 14"/>
          <p:cNvPicPr>
            <a:picLocks noChangeAspect="1"/>
          </p:cNvPicPr>
          <p:nvPr/>
        </p:nvPicPr>
        <p:blipFill>
          <a:blip r:embed="rId4"/>
          <a:stretch/>
        </p:blipFill>
        <p:spPr>
          <a:xfrm>
            <a:off x="685800" y="6076950"/>
            <a:ext cx="1666875" cy="402527"/>
          </a:xfrm>
          <a:prstGeom prst="rect">
            <a:avLst/>
          </a:prstGeom>
        </p:spPr>
      </p:pic>
      <p:sp>
        <p:nvSpPr>
          <p:cNvPr id="6" name="Introduzione diagnosi">
            <a:extLst>
              <a:ext uri="{FF2B5EF4-FFF2-40B4-BE49-F238E27FC236}">
                <a16:creationId xmlns:a16="http://schemas.microsoft.com/office/drawing/2014/main" id="{1141D3E7-8747-4F0E-ACA8-2F271E76E299}"/>
              </a:ext>
            </a:extLst>
          </p:cNvPr>
          <p:cNvSpPr>
            <a:spLocks noGrp="1"/>
          </p:cNvSpPr>
          <p:nvPr/>
        </p:nvSpPr>
        <p:spPr>
          <a:xfrm>
            <a:off x="685800" y="1447800"/>
            <a:ext cx="4476750" cy="476250"/>
          </a:xfrm>
          <a:prstGeom prst="rect">
            <a:avLst/>
          </a:prstGeom>
          <a:noFill/>
          <a:ln w="0">
            <a:noFill/>
            <a:prstDash val="solid"/>
          </a:ln>
        </p:spPr>
        <p:txBody>
          <a:bodyPr wrap="square" lIns="0" tIns="0" rIns="0" bIns="0" anchor="t">
            <a:noAutofit/>
          </a:bodyPr>
          <a:lstStyle/>
          <a:p>
            <a:pPr algn="l">
              <a:lnSpc>
                <a:spcPct val="108000"/>
              </a:lnSpc>
              <a:buNone/>
              <a:defRPr sz="1800" b="1" i="0">
                <a:solidFill>
                  <a:srgbClr val="60717A"/>
                </a:solidFill>
                <a:latin typeface="Aptos"/>
                <a:ea typeface="Aptos"/>
                <a:cs typeface="Aptos"/>
              </a:defRPr>
            </a:pPr>
            <a:r>
              <a:rPr sz="1800" b="1" i="0">
                <a:solidFill>
                  <a:srgbClr val="60717A"/>
                </a:solidFill>
                <a:latin typeface="Aptos"/>
                <a:ea typeface="Aptos"/>
                <a:cs typeface="Aptos"/>
              </a:rPr>
              <a:t>La diagnosi di demenza si basa su:</a:t>
            </a:r>
          </a:p>
        </p:txBody>
      </p:sp>
      <p:sp>
        <p:nvSpPr>
          <p:cNvPr id="7" name="Elementi diagnosi">
            <a:extLst>
              <a:ext uri="{FF2B5EF4-FFF2-40B4-BE49-F238E27FC236}">
                <a16:creationId xmlns:a16="http://schemas.microsoft.com/office/drawing/2014/main" id="{27A7DF1D-301D-470F-9874-424AF0CE40E9}"/>
              </a:ext>
            </a:extLst>
          </p:cNvPr>
          <p:cNvSpPr>
            <a:spLocks noGrp="1"/>
          </p:cNvSpPr>
          <p:nvPr/>
        </p:nvSpPr>
        <p:spPr>
          <a:xfrm>
            <a:off x="742950" y="2076450"/>
            <a:ext cx="4476750" cy="1381125"/>
          </a:xfrm>
          <a:prstGeom prst="rect">
            <a:avLst/>
          </a:prstGeom>
          <a:noFill/>
          <a:ln w="0">
            <a:noFill/>
            <a:prstDash val="solid"/>
          </a:ln>
        </p:spPr>
        <p:txBody>
          <a:bodyPr wrap="square" lIns="0" tIns="0" rIns="0" bIns="0" anchor="t">
            <a:noAutofit/>
          </a:bodyPr>
          <a:lstStyle/>
          <a:p>
            <a:pPr marL="25" indent="-15" algn="l">
              <a:lnSpc>
                <a:spcPct val="112000"/>
              </a:lnSpc>
              <a:spcAft>
                <a:spcPts val="7"/>
              </a:spcAft>
              <a:buNone/>
              <a:defRPr sz="1875" b="0" i="0">
                <a:solidFill>
                  <a:srgbClr val="24343D"/>
                </a:solidFill>
                <a:latin typeface="Aptos"/>
                <a:ea typeface="Aptos"/>
                <a:cs typeface="Aptos"/>
              </a:defRPr>
            </a:pPr>
            <a:r>
              <a:rPr sz="1875" b="0" i="0">
                <a:solidFill>
                  <a:srgbClr val="24343D"/>
                </a:solidFill>
                <a:latin typeface="Aptos"/>
                <a:ea typeface="Aptos"/>
                <a:cs typeface="Aptos"/>
              </a:rPr>
              <a:t>Situazione clinica, anamnesi</a:t>
            </a:r>
          </a:p>
          <a:p>
            <a:pPr marL="25" indent="-15" algn="l">
              <a:lnSpc>
                <a:spcPct val="112000"/>
              </a:lnSpc>
              <a:spcAft>
                <a:spcPts val="7"/>
              </a:spcAft>
              <a:buNone/>
              <a:defRPr sz="1875" b="0" i="0">
                <a:solidFill>
                  <a:srgbClr val="24343D"/>
                </a:solidFill>
                <a:latin typeface="Aptos"/>
                <a:ea typeface="Aptos"/>
                <a:cs typeface="Aptos"/>
              </a:defRPr>
            </a:pPr>
            <a:r>
              <a:rPr sz="1875" b="0" i="0">
                <a:solidFill>
                  <a:srgbClr val="24343D"/>
                </a:solidFill>
                <a:latin typeface="Aptos"/>
                <a:ea typeface="Aptos"/>
                <a:cs typeface="Aptos"/>
              </a:rPr>
              <a:t>Tests neuropsicologici</a:t>
            </a:r>
          </a:p>
          <a:p>
            <a:pPr marL="25" indent="-15" algn="l">
              <a:lnSpc>
                <a:spcPct val="112000"/>
              </a:lnSpc>
              <a:spcAft>
                <a:spcPts val="7"/>
              </a:spcAft>
              <a:buNone/>
              <a:defRPr sz="1875" b="0" i="0">
                <a:solidFill>
                  <a:srgbClr val="24343D"/>
                </a:solidFill>
                <a:latin typeface="Aptos"/>
                <a:ea typeface="Aptos"/>
                <a:cs typeface="Aptos"/>
              </a:defRPr>
            </a:pPr>
            <a:r>
              <a:rPr sz="1875" b="0" i="0">
                <a:solidFill>
                  <a:srgbClr val="24343D"/>
                </a:solidFill>
                <a:latin typeface="Aptos"/>
                <a:ea typeface="Aptos"/>
                <a:cs typeface="Aptos"/>
              </a:rPr>
              <a:t>Neuro-imaging</a:t>
            </a:r>
          </a:p>
        </p:txBody>
      </p:sp>
      <p:sp>
        <p:nvSpPr>
          <p:cNvPr id="8" name="Separatore diagnosi">
            <a:extLst>
              <a:ext uri="{FF2B5EF4-FFF2-40B4-BE49-F238E27FC236}">
                <a16:creationId xmlns:a16="http://schemas.microsoft.com/office/drawing/2014/main" id="{B2B428EC-46D3-4F07-870C-A4D3C0AC5E1F}"/>
              </a:ext>
            </a:extLst>
          </p:cNvPr>
          <p:cNvSpPr>
            <a:spLocks noGrp="1"/>
          </p:cNvSpPr>
          <p:nvPr/>
        </p:nvSpPr>
        <p:spPr>
          <a:xfrm>
            <a:off x="685800" y="3667125"/>
            <a:ext cx="4476750" cy="19050"/>
          </a:xfrm>
          <a:prstGeom prst="roundRect">
            <a:avLst>
              <a:gd name="adj" fmla="val 50000"/>
            </a:avLst>
          </a:prstGeom>
          <a:solidFill>
            <a:srgbClr val="D6DED9"/>
          </a:solidFill>
          <a:ln w="0">
            <a:noFill/>
            <a:prstDash val="solid"/>
          </a:ln>
        </p:spPr>
        <p:txBody>
          <a:bodyPr/>
          <a:lstStyle/>
          <a:p>
            <a:endParaRPr lang="it-IT"/>
          </a:p>
        </p:txBody>
      </p:sp>
      <p:sp>
        <p:nvSpPr>
          <p:cNvPr id="9" name="Esclusione cause">
            <a:extLst>
              <a:ext uri="{FF2B5EF4-FFF2-40B4-BE49-F238E27FC236}">
                <a16:creationId xmlns:a16="http://schemas.microsoft.com/office/drawing/2014/main" id="{245BD87D-AD8B-44D2-ABC1-2D00E2BB1D13}"/>
              </a:ext>
            </a:extLst>
          </p:cNvPr>
          <p:cNvSpPr>
            <a:spLocks noGrp="1"/>
          </p:cNvSpPr>
          <p:nvPr/>
        </p:nvSpPr>
        <p:spPr>
          <a:xfrm>
            <a:off x="685800" y="3943350"/>
            <a:ext cx="4572000" cy="952500"/>
          </a:xfrm>
          <a:prstGeom prst="rect">
            <a:avLst/>
          </a:prstGeom>
          <a:noFill/>
          <a:ln w="0">
            <a:noFill/>
            <a:prstDash val="solid"/>
          </a:ln>
        </p:spPr>
        <p:txBody>
          <a:bodyPr wrap="square" lIns="0" tIns="0" rIns="0" bIns="0" anchor="t">
            <a:noAutofit/>
          </a:bodyPr>
          <a:lstStyle/>
          <a:p>
            <a:pPr algn="l">
              <a:lnSpc>
                <a:spcPct val="112000"/>
              </a:lnSpc>
              <a:buNone/>
              <a:defRPr sz="1613" b="0" i="0">
                <a:solidFill>
                  <a:srgbClr val="24343D"/>
                </a:solidFill>
                <a:latin typeface="Aptos"/>
                <a:ea typeface="Aptos"/>
                <a:cs typeface="Aptos"/>
              </a:defRPr>
            </a:pPr>
            <a:r>
              <a:rPr sz="1613" b="0" i="0">
                <a:solidFill>
                  <a:srgbClr val="24343D"/>
                </a:solidFill>
                <a:latin typeface="Aptos"/>
                <a:ea typeface="Aptos"/>
                <a:cs typeface="Aptos"/>
              </a:rPr>
              <a:t>Bisogna sempre escludere cause che potrebbero simulare una demenza (ipotiroidismo, depressione, traumi,…)</a:t>
            </a:r>
          </a:p>
        </p:txBody>
      </p:sp>
      <p:sp>
        <p:nvSpPr>
          <p:cNvPr id="10" name="Certezza diagnostica">
            <a:extLst>
              <a:ext uri="{FF2B5EF4-FFF2-40B4-BE49-F238E27FC236}">
                <a16:creationId xmlns:a16="http://schemas.microsoft.com/office/drawing/2014/main" id="{DBDF8DA2-3E16-4D39-A014-AC8074661BD4}"/>
              </a:ext>
            </a:extLst>
          </p:cNvPr>
          <p:cNvSpPr>
            <a:spLocks noGrp="1"/>
          </p:cNvSpPr>
          <p:nvPr/>
        </p:nvSpPr>
        <p:spPr>
          <a:xfrm>
            <a:off x="685800" y="5095875"/>
            <a:ext cx="4572000" cy="781050"/>
          </a:xfrm>
          <a:prstGeom prst="rect">
            <a:avLst/>
          </a:prstGeom>
          <a:noFill/>
          <a:ln w="0">
            <a:noFill/>
            <a:prstDash val="solid"/>
          </a:ln>
        </p:spPr>
        <p:txBody>
          <a:bodyPr wrap="square" lIns="0" tIns="0" rIns="0" bIns="0" anchor="t">
            <a:noAutofit/>
          </a:bodyPr>
          <a:lstStyle/>
          <a:p>
            <a:pPr algn="l">
              <a:lnSpc>
                <a:spcPct val="110000"/>
              </a:lnSpc>
              <a:buNone/>
              <a:defRPr sz="1613" b="1" i="0">
                <a:solidFill>
                  <a:srgbClr val="C56E5B"/>
                </a:solidFill>
                <a:latin typeface="Aptos"/>
                <a:ea typeface="Aptos"/>
                <a:cs typeface="Aptos"/>
              </a:defRPr>
            </a:pPr>
            <a:r>
              <a:rPr sz="1613" b="1" i="0">
                <a:solidFill>
                  <a:srgbClr val="C56E5B"/>
                </a:solidFill>
                <a:latin typeface="Aptos"/>
                <a:ea typeface="Aptos"/>
                <a:cs typeface="Aptos"/>
              </a:rPr>
              <a:t>Si può parlare di «possibile» o «probabile» demenza di Alzheimer: la diagnosi di certezza è solo autoptica.</a:t>
            </a:r>
          </a:p>
        </p:txBody>
      </p:sp>
    </p:spTree>
    <p:extLst>
      <p:ext uri="{BB962C8B-B14F-4D97-AF65-F5344CB8AC3E}">
        <p14:creationId xmlns:p14="http://schemas.microsoft.com/office/powerpoint/2010/main" val="1430607783"/>
      </p:ext>
    </p:extLst>
  </p:cSld>
  <p:clrMapOvr>
    <a:masterClrMapping/>
  </p:clrMapOvr>
  <p:transition spd="med">
    <p:randomBa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C"/>
        </a:solidFill>
        <a:effectLst/>
      </p:bgPr>
    </p:bg>
    <p:spTree>
      <p:nvGrpSpPr>
        <p:cNvPr id="1" name=""/>
        <p:cNvGrpSpPr/>
        <p:nvPr/>
      </p:nvGrpSpPr>
      <p:grpSpPr>
        <a:xfrm>
          <a:off x="0" y="0"/>
          <a:ext cx="0" cy="0"/>
          <a:chOff x="0" y="0"/>
          <a:chExt cx="0" cy="0"/>
        </a:xfrm>
      </p:grpSpPr>
      <p:sp>
        <p:nvSpPr>
          <p:cNvPr id="12" name="Titolo">
            <a:extLst>
              <a:ext uri="{FF2B5EF4-FFF2-40B4-BE49-F238E27FC236}">
                <a16:creationId xmlns:a16="http://schemas.microsoft.com/office/drawing/2014/main" id="{3A74F944-0276-467D-801A-602310CD7060}"/>
              </a:ext>
            </a:extLst>
          </p:cNvPr>
          <p:cNvSpPr>
            <a:spLocks noGrp="1"/>
          </p:cNvSpPr>
          <p:nvPr/>
        </p:nvSpPr>
        <p:spPr>
          <a:xfrm>
            <a:off x="685800" y="419100"/>
            <a:ext cx="8763000" cy="590550"/>
          </a:xfrm>
          <a:prstGeom prst="rect">
            <a:avLst/>
          </a:prstGeom>
          <a:noFill/>
          <a:ln w="0">
            <a:noFill/>
            <a:prstDash val="solid"/>
          </a:ln>
        </p:spPr>
        <p:txBody>
          <a:bodyPr wrap="square" lIns="0" tIns="0" rIns="0" bIns="0" anchor="t">
            <a:noAutofit/>
          </a:bodyPr>
          <a:lstStyle/>
          <a:p>
            <a:pPr algn="l">
              <a:lnSpc>
                <a:spcPct val="98000"/>
              </a:lnSpc>
              <a:buNone/>
              <a:defRPr sz="3225" b="1" i="0">
                <a:solidFill>
                  <a:srgbClr val="1F5D7A"/>
                </a:solidFill>
                <a:latin typeface="Aptos"/>
                <a:ea typeface="Aptos"/>
                <a:cs typeface="Aptos"/>
              </a:defRPr>
            </a:pPr>
            <a:r>
              <a:rPr sz="3225" b="1" i="0">
                <a:solidFill>
                  <a:srgbClr val="1F5D7A"/>
                </a:solidFill>
                <a:latin typeface="Aptos"/>
                <a:ea typeface="Aptos"/>
                <a:cs typeface="Aptos"/>
              </a:rPr>
              <a:t>QUALI CURE PER LA DEMENZA?</a:t>
            </a:r>
          </a:p>
        </p:txBody>
      </p:sp>
      <p:sp>
        <p:nvSpPr>
          <p:cNvPr id="2" name="Linea titolo">
            <a:extLst>
              <a:ext uri="{FF2B5EF4-FFF2-40B4-BE49-F238E27FC236}">
                <a16:creationId xmlns:a16="http://schemas.microsoft.com/office/drawing/2014/main" id="{9C3C58F2-2290-4ED6-8C5B-5FE69971A16C}"/>
              </a:ext>
            </a:extLst>
          </p:cNvPr>
          <p:cNvSpPr>
            <a:spLocks noGrp="1"/>
          </p:cNvSpPr>
          <p:nvPr/>
        </p:nvSpPr>
        <p:spPr>
          <a:xfrm>
            <a:off x="685800" y="1066800"/>
            <a:ext cx="1619250" cy="38100"/>
          </a:xfrm>
          <a:prstGeom prst="roundRect">
            <a:avLst>
              <a:gd name="adj" fmla="val 50000"/>
            </a:avLst>
          </a:prstGeom>
          <a:solidFill>
            <a:srgbClr val="1F5D7A"/>
          </a:solidFill>
          <a:ln w="0">
            <a:noFill/>
            <a:prstDash val="solid"/>
          </a:ln>
        </p:spPr>
        <p:txBody>
          <a:bodyPr/>
          <a:lstStyle/>
          <a:p>
            <a:endParaRPr lang="it-IT"/>
          </a:p>
        </p:txBody>
      </p:sp>
      <p:pic>
        <p:nvPicPr>
          <p:cNvPr id="14" name="Immagine 13"/>
          <p:cNvPicPr>
            <a:picLocks noChangeAspect="1"/>
          </p:cNvPicPr>
          <p:nvPr/>
        </p:nvPicPr>
        <p:blipFill>
          <a:blip r:embed="rId3"/>
          <a:stretch/>
        </p:blipFill>
        <p:spPr>
          <a:xfrm>
            <a:off x="9953625" y="285750"/>
            <a:ext cx="1619250" cy="391026"/>
          </a:xfrm>
          <a:prstGeom prst="rect">
            <a:avLst/>
          </a:prstGeom>
        </p:spPr>
      </p:pic>
      <p:sp>
        <p:nvSpPr>
          <p:cNvPr id="4" name="Messaggio cure">
            <a:extLst>
              <a:ext uri="{FF2B5EF4-FFF2-40B4-BE49-F238E27FC236}">
                <a16:creationId xmlns:a16="http://schemas.microsoft.com/office/drawing/2014/main" id="{53E5D1F6-B5D3-4B9A-96A3-253BDB02A7D2}"/>
              </a:ext>
            </a:extLst>
          </p:cNvPr>
          <p:cNvSpPr>
            <a:spLocks noGrp="1"/>
          </p:cNvSpPr>
          <p:nvPr/>
        </p:nvSpPr>
        <p:spPr>
          <a:xfrm>
            <a:off x="819150" y="1409700"/>
            <a:ext cx="10553700" cy="838200"/>
          </a:xfrm>
          <a:prstGeom prst="roundRect">
            <a:avLst>
              <a:gd name="adj" fmla="val 22727"/>
            </a:avLst>
          </a:prstGeom>
          <a:solidFill>
            <a:srgbClr val="F3E1DA"/>
          </a:solidFill>
          <a:ln w="0">
            <a:noFill/>
            <a:prstDash val="solid"/>
          </a:ln>
        </p:spPr>
        <p:txBody>
          <a:bodyPr/>
          <a:lstStyle/>
          <a:p>
            <a:endParaRPr lang="it-IT"/>
          </a:p>
        </p:txBody>
      </p:sp>
      <p:sp>
        <p:nvSpPr>
          <p:cNvPr id="5" name="Terapie assenti">
            <a:extLst>
              <a:ext uri="{FF2B5EF4-FFF2-40B4-BE49-F238E27FC236}">
                <a16:creationId xmlns:a16="http://schemas.microsoft.com/office/drawing/2014/main" id="{993D1720-F530-4675-9ACA-B62070FDFF31}"/>
              </a:ext>
            </a:extLst>
          </p:cNvPr>
          <p:cNvSpPr>
            <a:spLocks noGrp="1"/>
          </p:cNvSpPr>
          <p:nvPr/>
        </p:nvSpPr>
        <p:spPr>
          <a:xfrm>
            <a:off x="1085850" y="1600200"/>
            <a:ext cx="10001250" cy="457200"/>
          </a:xfrm>
          <a:prstGeom prst="rect">
            <a:avLst/>
          </a:prstGeom>
          <a:noFill/>
          <a:ln w="0">
            <a:noFill/>
            <a:prstDash val="solid"/>
          </a:ln>
        </p:spPr>
        <p:txBody>
          <a:bodyPr wrap="square" lIns="0" tIns="0" rIns="0" bIns="0" anchor="ctr">
            <a:noAutofit/>
          </a:bodyPr>
          <a:lstStyle/>
          <a:p>
            <a:pPr algn="ctr">
              <a:lnSpc>
                <a:spcPct val="108000"/>
              </a:lnSpc>
              <a:buNone/>
              <a:defRPr sz="1875" b="1" i="0">
                <a:solidFill>
                  <a:srgbClr val="C56E5B"/>
                </a:solidFill>
                <a:latin typeface="Aptos"/>
                <a:ea typeface="Aptos"/>
                <a:cs typeface="Aptos"/>
              </a:defRPr>
            </a:pPr>
            <a:r>
              <a:rPr sz="1875" b="1" i="0">
                <a:solidFill>
                  <a:srgbClr val="C56E5B"/>
                </a:solidFill>
                <a:latin typeface="Aptos"/>
                <a:ea typeface="Aptos"/>
                <a:cs typeface="Aptos"/>
              </a:rPr>
              <a:t>A tutt’oggi non esistono terapie farmacologiche in grado di prevenire o curare  la demenza</a:t>
            </a:r>
          </a:p>
        </p:txBody>
      </p:sp>
      <p:sp>
        <p:nvSpPr>
          <p:cNvPr id="6" name="Farmaci indiretti">
            <a:extLst>
              <a:ext uri="{FF2B5EF4-FFF2-40B4-BE49-F238E27FC236}">
                <a16:creationId xmlns:a16="http://schemas.microsoft.com/office/drawing/2014/main" id="{39082BC3-A3E7-45CB-BD92-F57D8F727DCD}"/>
              </a:ext>
            </a:extLst>
          </p:cNvPr>
          <p:cNvSpPr>
            <a:spLocks noGrp="1"/>
          </p:cNvSpPr>
          <p:nvPr/>
        </p:nvSpPr>
        <p:spPr>
          <a:xfrm>
            <a:off x="819150" y="2495550"/>
            <a:ext cx="10553700" cy="1638300"/>
          </a:xfrm>
          <a:prstGeom prst="roundRect">
            <a:avLst>
              <a:gd name="adj" fmla="val 12791"/>
            </a:avLst>
          </a:prstGeom>
          <a:solidFill>
            <a:srgbClr val="DDEAF0"/>
          </a:solidFill>
          <a:ln w="9525">
            <a:solidFill>
              <a:srgbClr val="D6DED9"/>
            </a:solidFill>
            <a:prstDash val="solid"/>
          </a:ln>
        </p:spPr>
        <p:txBody>
          <a:bodyPr/>
          <a:lstStyle/>
          <a:p>
            <a:endParaRPr lang="it-IT"/>
          </a:p>
        </p:txBody>
      </p:sp>
      <p:sp>
        <p:nvSpPr>
          <p:cNvPr id="7" name="Testo farmaci indiretti">
            <a:extLst>
              <a:ext uri="{FF2B5EF4-FFF2-40B4-BE49-F238E27FC236}">
                <a16:creationId xmlns:a16="http://schemas.microsoft.com/office/drawing/2014/main" id="{D0F9907A-8CE0-4D9E-B227-F71E136D257E}"/>
              </a:ext>
            </a:extLst>
          </p:cNvPr>
          <p:cNvSpPr>
            <a:spLocks noGrp="1"/>
          </p:cNvSpPr>
          <p:nvPr/>
        </p:nvSpPr>
        <p:spPr>
          <a:xfrm>
            <a:off x="1104900" y="2743200"/>
            <a:ext cx="9982200" cy="1181100"/>
          </a:xfrm>
          <a:prstGeom prst="rect">
            <a:avLst/>
          </a:prstGeom>
          <a:noFill/>
          <a:ln w="0">
            <a:noFill/>
            <a:prstDash val="solid"/>
          </a:ln>
        </p:spPr>
        <p:txBody>
          <a:bodyPr wrap="square" lIns="0" tIns="0" rIns="0" bIns="0" anchor="t">
            <a:noAutofit/>
          </a:bodyPr>
          <a:lstStyle/>
          <a:p>
            <a:pPr algn="l">
              <a:lnSpc>
                <a:spcPct val="111000"/>
              </a:lnSpc>
              <a:buNone/>
              <a:defRPr sz="1613" b="0" i="0">
                <a:solidFill>
                  <a:srgbClr val="24343D"/>
                </a:solidFill>
                <a:latin typeface="Aptos"/>
                <a:ea typeface="Aptos"/>
                <a:cs typeface="Aptos"/>
              </a:defRPr>
            </a:pPr>
            <a:r>
              <a:rPr sz="1613" b="0" i="0">
                <a:solidFill>
                  <a:srgbClr val="24343D"/>
                </a:solidFill>
                <a:latin typeface="Aptos"/>
                <a:ea typeface="Aptos"/>
                <a:cs typeface="Aptos"/>
              </a:rPr>
              <a:t>Sono stati approvati farmaci che hanno un’azione «indiretta», cioè rendono più disponibili per le cellule cerebrali ancora sane alcuni mediatori che ne facilitano il funzionamento, oppure che riducono l’azione di sostanze neurotossiche. Se assunti nelle fasi iniziali, rallentano l’evoluzione della malattia. Hanno effetto temporaneo.</a:t>
            </a:r>
          </a:p>
        </p:txBody>
      </p:sp>
      <p:sp>
        <p:nvSpPr>
          <p:cNvPr id="8" name="Farmaci concomitanti">
            <a:extLst>
              <a:ext uri="{FF2B5EF4-FFF2-40B4-BE49-F238E27FC236}">
                <a16:creationId xmlns:a16="http://schemas.microsoft.com/office/drawing/2014/main" id="{E57AAF61-62CB-4821-9676-D48FEC389577}"/>
              </a:ext>
            </a:extLst>
          </p:cNvPr>
          <p:cNvSpPr>
            <a:spLocks noGrp="1"/>
          </p:cNvSpPr>
          <p:nvPr/>
        </p:nvSpPr>
        <p:spPr>
          <a:xfrm>
            <a:off x="819150" y="4381500"/>
            <a:ext cx="10553700" cy="1619250"/>
          </a:xfrm>
          <a:prstGeom prst="roundRect">
            <a:avLst>
              <a:gd name="adj" fmla="val 12941"/>
            </a:avLst>
          </a:prstGeom>
          <a:solidFill>
            <a:srgbClr val="E3ECE7"/>
          </a:solidFill>
          <a:ln w="9525">
            <a:solidFill>
              <a:srgbClr val="D6DED9"/>
            </a:solidFill>
            <a:prstDash val="solid"/>
          </a:ln>
        </p:spPr>
        <p:txBody>
          <a:bodyPr/>
          <a:lstStyle/>
          <a:p>
            <a:endParaRPr lang="it-IT"/>
          </a:p>
        </p:txBody>
      </p:sp>
      <p:sp>
        <p:nvSpPr>
          <p:cNvPr id="9" name="Testo farmaci concomitanti">
            <a:extLst>
              <a:ext uri="{FF2B5EF4-FFF2-40B4-BE49-F238E27FC236}">
                <a16:creationId xmlns:a16="http://schemas.microsoft.com/office/drawing/2014/main" id="{FDFC9F96-0367-4598-A2DF-A2EFFAE2AF1D}"/>
              </a:ext>
            </a:extLst>
          </p:cNvPr>
          <p:cNvSpPr>
            <a:spLocks noGrp="1"/>
          </p:cNvSpPr>
          <p:nvPr/>
        </p:nvSpPr>
        <p:spPr>
          <a:xfrm>
            <a:off x="1104900" y="4629150"/>
            <a:ext cx="9982200" cy="1143000"/>
          </a:xfrm>
          <a:prstGeom prst="rect">
            <a:avLst/>
          </a:prstGeom>
          <a:noFill/>
          <a:ln w="0">
            <a:noFill/>
            <a:prstDash val="solid"/>
          </a:ln>
        </p:spPr>
        <p:txBody>
          <a:bodyPr wrap="square" lIns="0" tIns="0" rIns="0" bIns="0" anchor="t">
            <a:noAutofit/>
          </a:bodyPr>
          <a:lstStyle/>
          <a:p>
            <a:pPr algn="l">
              <a:lnSpc>
                <a:spcPct val="112000"/>
              </a:lnSpc>
              <a:buNone/>
              <a:defRPr sz="1650" b="0" i="0">
                <a:solidFill>
                  <a:srgbClr val="24343D"/>
                </a:solidFill>
                <a:latin typeface="Aptos"/>
                <a:ea typeface="Aptos"/>
                <a:cs typeface="Aptos"/>
              </a:defRPr>
            </a:pPr>
            <a:r>
              <a:rPr sz="1650" b="0" i="0">
                <a:solidFill>
                  <a:srgbClr val="24343D"/>
                </a:solidFill>
                <a:latin typeface="Aptos"/>
                <a:ea typeface="Aptos"/>
                <a:cs typeface="Aptos"/>
              </a:rPr>
              <a:t>Si usano invece ampiamente farmaci per le problematiche concomitanti (es. depressione, ansia, agitazione, deliri…) e per eventuali patologie intercorrenti, che spesso nelle persone con demenza vengono trascurate.</a:t>
            </a:r>
          </a:p>
        </p:txBody>
      </p:sp>
      <p:sp>
        <p:nvSpPr>
          <p:cNvPr id="10" name="Linea inferiore">
            <a:extLst>
              <a:ext uri="{FF2B5EF4-FFF2-40B4-BE49-F238E27FC236}">
                <a16:creationId xmlns:a16="http://schemas.microsoft.com/office/drawing/2014/main" id="{BCFF94C7-BC0A-4C73-84C6-A13BBA1FC1AF}"/>
              </a:ext>
            </a:extLst>
          </p:cNvPr>
          <p:cNvSpPr>
            <a:spLocks noGrp="1"/>
          </p:cNvSpPr>
          <p:nvPr/>
        </p:nvSpPr>
        <p:spPr>
          <a:xfrm>
            <a:off x="685800" y="6496050"/>
            <a:ext cx="10820400" cy="19050"/>
          </a:xfrm>
          <a:prstGeom prst="roundRect">
            <a:avLst>
              <a:gd name="adj" fmla="val 50000"/>
            </a:avLst>
          </a:prstGeom>
          <a:solidFill>
            <a:srgbClr val="D6DED9"/>
          </a:solidFill>
          <a:ln w="0">
            <a:noFill/>
            <a:prstDash val="solid"/>
          </a:ln>
        </p:spPr>
        <p:txBody>
          <a:bodyPr/>
          <a:lstStyle/>
          <a:p>
            <a:endParaRPr lang="it-IT"/>
          </a:p>
        </p:txBody>
      </p:sp>
      <p:sp>
        <p:nvSpPr>
          <p:cNvPr id="11" name="Accento inferiore">
            <a:extLst>
              <a:ext uri="{FF2B5EF4-FFF2-40B4-BE49-F238E27FC236}">
                <a16:creationId xmlns:a16="http://schemas.microsoft.com/office/drawing/2014/main" id="{E92EA9C9-65E7-4F72-95E6-62FA1FA5CE3A}"/>
              </a:ext>
            </a:extLst>
          </p:cNvPr>
          <p:cNvSpPr>
            <a:spLocks noGrp="1"/>
          </p:cNvSpPr>
          <p:nvPr/>
        </p:nvSpPr>
        <p:spPr>
          <a:xfrm>
            <a:off x="685800" y="6496050"/>
            <a:ext cx="876300" cy="19050"/>
          </a:xfrm>
          <a:prstGeom prst="roundRect">
            <a:avLst>
              <a:gd name="adj" fmla="val 50000"/>
            </a:avLst>
          </a:prstGeom>
          <a:solidFill>
            <a:srgbClr val="78958A"/>
          </a:solidFill>
          <a:ln w="0">
            <a:noFill/>
            <a:prstDash val="solid"/>
          </a:ln>
        </p:spPr>
        <p:txBody>
          <a:bodyPr/>
          <a:lstStyle/>
          <a:p>
            <a:endParaRPr lang="it-IT"/>
          </a:p>
        </p:txBody>
      </p:sp>
    </p:spTree>
    <p:extLst>
      <p:ext uri="{BB962C8B-B14F-4D97-AF65-F5344CB8AC3E}">
        <p14:creationId xmlns:p14="http://schemas.microsoft.com/office/powerpoint/2010/main" val="445182803"/>
      </p:ext>
    </p:extLst>
  </p:cSld>
  <p:clrMapOvr>
    <a:masterClrMapping/>
  </p:clrMapOvr>
  <p:transition spd="med">
    <p:circl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p:cNvPicPr>
            <a:picLocks noChangeAspect="1"/>
          </p:cNvPicPr>
          <p:nvPr/>
        </p:nvPicPr>
        <p:blipFill>
          <a:blip r:embed="rId3"/>
          <a:srcRect l="28895" r="28895"/>
          <a:stretch>
            <a:fillRect/>
          </a:stretch>
        </p:blipFill>
        <p:spPr>
          <a:xfrm>
            <a:off x="7048500" y="0"/>
            <a:ext cx="5143500" cy="6858000"/>
          </a:xfrm>
          <a:prstGeom prst="rect">
            <a:avLst/>
          </a:prstGeom>
        </p:spPr>
      </p:pic>
      <p:sp>
        <p:nvSpPr>
          <p:cNvPr id="2" name="Pannello prevenzione">
            <a:extLst>
              <a:ext uri="{FF2B5EF4-FFF2-40B4-BE49-F238E27FC236}">
                <a16:creationId xmlns:a16="http://schemas.microsoft.com/office/drawing/2014/main" id="{A4935156-8895-4A5F-AA62-B8346417B8C5}"/>
              </a:ext>
            </a:extLst>
          </p:cNvPr>
          <p:cNvSpPr>
            <a:spLocks noGrp="1"/>
          </p:cNvSpPr>
          <p:nvPr/>
        </p:nvSpPr>
        <p:spPr>
          <a:xfrm>
            <a:off x="0" y="0"/>
            <a:ext cx="7048500" cy="6858000"/>
          </a:xfrm>
          <a:prstGeom prst="rect">
            <a:avLst/>
          </a:prstGeom>
          <a:solidFill>
            <a:srgbClr val="F7F4EF"/>
          </a:solidFill>
          <a:ln w="0">
            <a:noFill/>
            <a:prstDash val="solid"/>
          </a:ln>
        </p:spPr>
        <p:txBody>
          <a:bodyPr/>
          <a:lstStyle/>
          <a:p>
            <a:endParaRPr lang="it-IT"/>
          </a:p>
        </p:txBody>
      </p:sp>
      <p:sp>
        <p:nvSpPr>
          <p:cNvPr id="3" name="Titolo">
            <a:extLst>
              <a:ext uri="{FF2B5EF4-FFF2-40B4-BE49-F238E27FC236}">
                <a16:creationId xmlns:a16="http://schemas.microsoft.com/office/drawing/2014/main" id="{77B01899-FF38-48C2-BADD-2E5959F7AB12}"/>
              </a:ext>
            </a:extLst>
          </p:cNvPr>
          <p:cNvSpPr>
            <a:spLocks noGrp="1"/>
          </p:cNvSpPr>
          <p:nvPr/>
        </p:nvSpPr>
        <p:spPr>
          <a:xfrm>
            <a:off x="685800" y="419100"/>
            <a:ext cx="5143500" cy="590550"/>
          </a:xfrm>
          <a:prstGeom prst="rect">
            <a:avLst/>
          </a:prstGeom>
          <a:noFill/>
          <a:ln w="0">
            <a:noFill/>
            <a:prstDash val="solid"/>
          </a:ln>
        </p:spPr>
        <p:txBody>
          <a:bodyPr wrap="square" lIns="0" tIns="0" rIns="0" bIns="0" anchor="t">
            <a:noAutofit/>
          </a:bodyPr>
          <a:lstStyle/>
          <a:p>
            <a:pPr algn="l">
              <a:lnSpc>
                <a:spcPct val="98000"/>
              </a:lnSpc>
              <a:buNone/>
              <a:defRPr sz="3225" b="1" i="0">
                <a:solidFill>
                  <a:srgbClr val="164258"/>
                </a:solidFill>
                <a:latin typeface="Aptos"/>
                <a:ea typeface="Aptos"/>
                <a:cs typeface="Aptos"/>
              </a:defRPr>
            </a:pPr>
            <a:r>
              <a:rPr sz="3225" b="1" i="0">
                <a:solidFill>
                  <a:srgbClr val="164258"/>
                </a:solidFill>
                <a:latin typeface="Aptos"/>
                <a:ea typeface="Aptos"/>
                <a:cs typeface="Aptos"/>
              </a:rPr>
              <a:t>LA PREVENZIONE</a:t>
            </a:r>
          </a:p>
        </p:txBody>
      </p:sp>
      <p:sp>
        <p:nvSpPr>
          <p:cNvPr id="4" name="Linea titolo">
            <a:extLst>
              <a:ext uri="{FF2B5EF4-FFF2-40B4-BE49-F238E27FC236}">
                <a16:creationId xmlns:a16="http://schemas.microsoft.com/office/drawing/2014/main" id="{1E7E7E7F-E051-45C2-881A-93A05100CA9B}"/>
              </a:ext>
            </a:extLst>
          </p:cNvPr>
          <p:cNvSpPr>
            <a:spLocks noGrp="1"/>
          </p:cNvSpPr>
          <p:nvPr/>
        </p:nvSpPr>
        <p:spPr>
          <a:xfrm>
            <a:off x="685800" y="1066800"/>
            <a:ext cx="1619250" cy="38100"/>
          </a:xfrm>
          <a:prstGeom prst="roundRect">
            <a:avLst>
              <a:gd name="adj" fmla="val 50000"/>
            </a:avLst>
          </a:prstGeom>
          <a:solidFill>
            <a:srgbClr val="164258"/>
          </a:solidFill>
          <a:ln w="0">
            <a:noFill/>
            <a:prstDash val="solid"/>
          </a:ln>
        </p:spPr>
        <p:txBody>
          <a:bodyPr/>
          <a:lstStyle/>
          <a:p>
            <a:endParaRPr lang="it-IT"/>
          </a:p>
        </p:txBody>
      </p:sp>
      <p:pic>
        <p:nvPicPr>
          <p:cNvPr id="18" name="Immagine 17"/>
          <p:cNvPicPr>
            <a:picLocks noChangeAspect="1"/>
          </p:cNvPicPr>
          <p:nvPr/>
        </p:nvPicPr>
        <p:blipFill>
          <a:blip r:embed="rId4"/>
          <a:stretch/>
        </p:blipFill>
        <p:spPr>
          <a:xfrm>
            <a:off x="9953625" y="285750"/>
            <a:ext cx="1619250" cy="391026"/>
          </a:xfrm>
          <a:prstGeom prst="rect">
            <a:avLst/>
          </a:prstGeom>
        </p:spPr>
      </p:pic>
      <p:sp>
        <p:nvSpPr>
          <p:cNvPr id="6" name="Riquadro prevenzione 1">
            <a:extLst>
              <a:ext uri="{FF2B5EF4-FFF2-40B4-BE49-F238E27FC236}">
                <a16:creationId xmlns:a16="http://schemas.microsoft.com/office/drawing/2014/main" id="{054F4882-0B41-471B-B36C-CB7D3B7A24B4}"/>
              </a:ext>
            </a:extLst>
          </p:cNvPr>
          <p:cNvSpPr>
            <a:spLocks noGrp="1"/>
          </p:cNvSpPr>
          <p:nvPr/>
        </p:nvSpPr>
        <p:spPr>
          <a:xfrm>
            <a:off x="628650" y="1390650"/>
            <a:ext cx="5905500" cy="800100"/>
          </a:xfrm>
          <a:prstGeom prst="roundRect">
            <a:avLst>
              <a:gd name="adj" fmla="val 21429"/>
            </a:avLst>
          </a:prstGeom>
          <a:solidFill>
            <a:srgbClr val="F3E1DA"/>
          </a:solidFill>
          <a:ln w="0">
            <a:noFill/>
            <a:prstDash val="solid"/>
          </a:ln>
        </p:spPr>
        <p:txBody>
          <a:bodyPr/>
          <a:lstStyle/>
          <a:p>
            <a:endParaRPr lang="it-IT"/>
          </a:p>
        </p:txBody>
      </p:sp>
      <p:sp>
        <p:nvSpPr>
          <p:cNvPr id="7" name="Testo prevenzione 1">
            <a:extLst>
              <a:ext uri="{FF2B5EF4-FFF2-40B4-BE49-F238E27FC236}">
                <a16:creationId xmlns:a16="http://schemas.microsoft.com/office/drawing/2014/main" id="{31AC6679-CDE8-4DC4-97E9-83F2DD6A886C}"/>
              </a:ext>
            </a:extLst>
          </p:cNvPr>
          <p:cNvSpPr>
            <a:spLocks noGrp="1"/>
          </p:cNvSpPr>
          <p:nvPr/>
        </p:nvSpPr>
        <p:spPr>
          <a:xfrm>
            <a:off x="857250" y="1524000"/>
            <a:ext cx="5448300" cy="571500"/>
          </a:xfrm>
          <a:prstGeom prst="rect">
            <a:avLst/>
          </a:prstGeom>
          <a:noFill/>
          <a:ln w="0">
            <a:noFill/>
            <a:prstDash val="solid"/>
          </a:ln>
        </p:spPr>
        <p:txBody>
          <a:bodyPr wrap="square" lIns="0" tIns="0" rIns="0" bIns="0" anchor="t">
            <a:noAutofit/>
          </a:bodyPr>
          <a:lstStyle/>
          <a:p>
            <a:pPr algn="l">
              <a:lnSpc>
                <a:spcPct val="105000"/>
              </a:lnSpc>
              <a:buNone/>
              <a:defRPr sz="1613" b="1" i="0">
                <a:solidFill>
                  <a:srgbClr val="C56E5B"/>
                </a:solidFill>
                <a:latin typeface="Aptos"/>
                <a:ea typeface="Aptos"/>
                <a:cs typeface="Aptos"/>
              </a:defRPr>
            </a:pPr>
            <a:r>
              <a:rPr sz="1613" b="1" i="0">
                <a:solidFill>
                  <a:srgbClr val="C56E5B"/>
                </a:solidFill>
                <a:latin typeface="Aptos"/>
                <a:ea typeface="Aptos"/>
                <a:cs typeface="Aptos"/>
              </a:rPr>
              <a:t>Se non esistono cure per la demenza, sono ben noti i fattori che aumentano il rischio di ammalarsi.</a:t>
            </a:r>
          </a:p>
        </p:txBody>
      </p:sp>
      <p:sp>
        <p:nvSpPr>
          <p:cNvPr id="8" name="Riquadro prevenzione 2">
            <a:extLst>
              <a:ext uri="{FF2B5EF4-FFF2-40B4-BE49-F238E27FC236}">
                <a16:creationId xmlns:a16="http://schemas.microsoft.com/office/drawing/2014/main" id="{11ABC7CC-9F46-4667-A841-A4D07674F980}"/>
              </a:ext>
            </a:extLst>
          </p:cNvPr>
          <p:cNvSpPr>
            <a:spLocks noGrp="1"/>
          </p:cNvSpPr>
          <p:nvPr/>
        </p:nvSpPr>
        <p:spPr>
          <a:xfrm>
            <a:off x="628650" y="2305050"/>
            <a:ext cx="5905500" cy="1733550"/>
          </a:xfrm>
          <a:prstGeom prst="roundRect">
            <a:avLst>
              <a:gd name="adj" fmla="val 9890"/>
            </a:avLst>
          </a:prstGeom>
          <a:solidFill>
            <a:srgbClr val="DDEAF0"/>
          </a:solidFill>
          <a:ln w="0">
            <a:noFill/>
            <a:prstDash val="solid"/>
          </a:ln>
        </p:spPr>
        <p:txBody>
          <a:bodyPr/>
          <a:lstStyle/>
          <a:p>
            <a:endParaRPr lang="it-IT"/>
          </a:p>
        </p:txBody>
      </p:sp>
      <p:sp>
        <p:nvSpPr>
          <p:cNvPr id="9" name="Testo prevenzione 2">
            <a:extLst>
              <a:ext uri="{FF2B5EF4-FFF2-40B4-BE49-F238E27FC236}">
                <a16:creationId xmlns:a16="http://schemas.microsoft.com/office/drawing/2014/main" id="{2A5237D2-1973-43EF-8928-A97F4BB441FF}"/>
              </a:ext>
            </a:extLst>
          </p:cNvPr>
          <p:cNvSpPr>
            <a:spLocks noGrp="1"/>
          </p:cNvSpPr>
          <p:nvPr/>
        </p:nvSpPr>
        <p:spPr>
          <a:xfrm>
            <a:off x="857250" y="2438400"/>
            <a:ext cx="5448300" cy="1504950"/>
          </a:xfrm>
          <a:prstGeom prst="rect">
            <a:avLst/>
          </a:prstGeom>
          <a:noFill/>
          <a:ln w="0">
            <a:noFill/>
            <a:prstDash val="solid"/>
          </a:ln>
        </p:spPr>
        <p:txBody>
          <a:bodyPr wrap="square" lIns="0" tIns="0" rIns="0" bIns="0" anchor="t">
            <a:noAutofit/>
          </a:bodyPr>
          <a:lstStyle/>
          <a:p>
            <a:pPr algn="l">
              <a:lnSpc>
                <a:spcPct val="105000"/>
              </a:lnSpc>
              <a:buNone/>
              <a:defRPr sz="1613" b="0" i="0">
                <a:solidFill>
                  <a:srgbClr val="24343D"/>
                </a:solidFill>
                <a:latin typeface="Aptos"/>
                <a:ea typeface="Aptos"/>
                <a:cs typeface="Aptos"/>
              </a:defRPr>
            </a:pPr>
            <a:r>
              <a:rPr sz="1613" b="0" i="0">
                <a:solidFill>
                  <a:srgbClr val="24343D"/>
                </a:solidFill>
                <a:latin typeface="Aptos"/>
                <a:ea typeface="Aptos"/>
                <a:cs typeface="Aptos"/>
              </a:rPr>
              <a:t>Per quanto riguarda la demenza vascolare i fattori di rischio sono comuni a quelli della cardiopatia ischemica e della vasculopatia aterosclerotica: ipertensione, diabete, ipercolesterolemia, fumo, sedentarietà, obesità…</a:t>
            </a:r>
          </a:p>
        </p:txBody>
      </p:sp>
      <p:sp>
        <p:nvSpPr>
          <p:cNvPr id="10" name="Riquadro prevenzione 3">
            <a:extLst>
              <a:ext uri="{FF2B5EF4-FFF2-40B4-BE49-F238E27FC236}">
                <a16:creationId xmlns:a16="http://schemas.microsoft.com/office/drawing/2014/main" id="{5339F9EB-F738-4449-8BA2-BEB501739C8D}"/>
              </a:ext>
            </a:extLst>
          </p:cNvPr>
          <p:cNvSpPr>
            <a:spLocks noGrp="1"/>
          </p:cNvSpPr>
          <p:nvPr/>
        </p:nvSpPr>
        <p:spPr>
          <a:xfrm>
            <a:off x="628650" y="4152900"/>
            <a:ext cx="5905500" cy="952500"/>
          </a:xfrm>
          <a:prstGeom prst="roundRect">
            <a:avLst>
              <a:gd name="adj" fmla="val 18000"/>
            </a:avLst>
          </a:prstGeom>
          <a:solidFill>
            <a:srgbClr val="E3ECE7"/>
          </a:solidFill>
          <a:ln w="0">
            <a:noFill/>
            <a:prstDash val="solid"/>
          </a:ln>
        </p:spPr>
        <p:txBody>
          <a:bodyPr/>
          <a:lstStyle/>
          <a:p>
            <a:endParaRPr lang="it-IT"/>
          </a:p>
        </p:txBody>
      </p:sp>
      <p:sp>
        <p:nvSpPr>
          <p:cNvPr id="11" name="Testo prevenzione 3">
            <a:extLst>
              <a:ext uri="{FF2B5EF4-FFF2-40B4-BE49-F238E27FC236}">
                <a16:creationId xmlns:a16="http://schemas.microsoft.com/office/drawing/2014/main" id="{D2F420A5-3571-4A5F-9508-177EC370B42F}"/>
              </a:ext>
            </a:extLst>
          </p:cNvPr>
          <p:cNvSpPr>
            <a:spLocks noGrp="1"/>
          </p:cNvSpPr>
          <p:nvPr/>
        </p:nvSpPr>
        <p:spPr>
          <a:xfrm>
            <a:off x="857250" y="4286250"/>
            <a:ext cx="5448300" cy="723900"/>
          </a:xfrm>
          <a:prstGeom prst="rect">
            <a:avLst/>
          </a:prstGeom>
          <a:noFill/>
          <a:ln w="0">
            <a:noFill/>
            <a:prstDash val="solid"/>
          </a:ln>
        </p:spPr>
        <p:txBody>
          <a:bodyPr wrap="square" lIns="0" tIns="0" rIns="0" bIns="0" anchor="t">
            <a:noAutofit/>
          </a:bodyPr>
          <a:lstStyle/>
          <a:p>
            <a:pPr algn="l">
              <a:lnSpc>
                <a:spcPct val="105000"/>
              </a:lnSpc>
              <a:buNone/>
              <a:defRPr sz="1613" b="0" i="0">
                <a:solidFill>
                  <a:srgbClr val="24343D"/>
                </a:solidFill>
                <a:latin typeface="Aptos"/>
                <a:ea typeface="Aptos"/>
                <a:cs typeface="Aptos"/>
              </a:defRPr>
            </a:pPr>
            <a:r>
              <a:rPr sz="1613" b="0" i="0">
                <a:solidFill>
                  <a:srgbClr val="24343D"/>
                </a:solidFill>
                <a:latin typeface="Aptos"/>
                <a:ea typeface="Aptos"/>
                <a:cs typeface="Aptos"/>
              </a:rPr>
              <a:t>Per la demenza di tipo atrofico/degenerativo sono stati individuati molti fattori di rischio.</a:t>
            </a:r>
          </a:p>
        </p:txBody>
      </p:sp>
      <p:sp>
        <p:nvSpPr>
          <p:cNvPr id="12" name="Fattori non modificabili">
            <a:extLst>
              <a:ext uri="{FF2B5EF4-FFF2-40B4-BE49-F238E27FC236}">
                <a16:creationId xmlns:a16="http://schemas.microsoft.com/office/drawing/2014/main" id="{0AF5DD15-06E0-4481-990A-D2E979FCBE31}"/>
              </a:ext>
            </a:extLst>
          </p:cNvPr>
          <p:cNvSpPr>
            <a:spLocks noGrp="1"/>
          </p:cNvSpPr>
          <p:nvPr/>
        </p:nvSpPr>
        <p:spPr>
          <a:xfrm>
            <a:off x="762000" y="5314950"/>
            <a:ext cx="5810250" cy="304800"/>
          </a:xfrm>
          <a:prstGeom prst="rect">
            <a:avLst/>
          </a:prstGeom>
          <a:noFill/>
          <a:ln w="0">
            <a:noFill/>
            <a:prstDash val="solid"/>
          </a:ln>
        </p:spPr>
        <p:txBody>
          <a:bodyPr wrap="square" lIns="0" tIns="0" rIns="0" bIns="0" anchor="t">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Alcuni non modificabili (età, sesso femminile)</a:t>
            </a:r>
          </a:p>
        </p:txBody>
      </p:sp>
      <p:sp>
        <p:nvSpPr>
          <p:cNvPr id="13" name="Fattori modificabili">
            <a:extLst>
              <a:ext uri="{FF2B5EF4-FFF2-40B4-BE49-F238E27FC236}">
                <a16:creationId xmlns:a16="http://schemas.microsoft.com/office/drawing/2014/main" id="{45EFC7CB-4816-42D8-8FC6-4BF4E525619E}"/>
              </a:ext>
            </a:extLst>
          </p:cNvPr>
          <p:cNvSpPr>
            <a:spLocks noGrp="1"/>
          </p:cNvSpPr>
          <p:nvPr/>
        </p:nvSpPr>
        <p:spPr>
          <a:xfrm>
            <a:off x="762000" y="5734050"/>
            <a:ext cx="5810250" cy="685800"/>
          </a:xfrm>
          <a:prstGeom prst="rect">
            <a:avLst/>
          </a:prstGeom>
          <a:noFill/>
          <a:ln w="0">
            <a:noFill/>
            <a:prstDash val="solid"/>
          </a:ln>
        </p:spPr>
        <p:txBody>
          <a:bodyPr wrap="square" lIns="0" tIns="0" rIns="0" bIns="0" anchor="t">
            <a:noAutofit/>
          </a:bodyPr>
          <a:lstStyle/>
          <a:p>
            <a:pPr algn="l">
              <a:lnSpc>
                <a:spcPct val="105000"/>
              </a:lnSpc>
              <a:buNone/>
              <a:defRPr sz="1613" b="1" i="0">
                <a:solidFill>
                  <a:srgbClr val="164258"/>
                </a:solidFill>
                <a:latin typeface="Aptos"/>
                <a:ea typeface="Aptos"/>
                <a:cs typeface="Aptos"/>
              </a:defRPr>
            </a:pPr>
            <a:r>
              <a:rPr sz="1613" b="1" i="0">
                <a:solidFill>
                  <a:srgbClr val="164258"/>
                </a:solidFill>
                <a:latin typeface="Aptos"/>
                <a:ea typeface="Aptos"/>
                <a:cs typeface="Aptos"/>
              </a:rPr>
              <a:t>Altri su cui è possibile intervenire, sia a livello individuale che con politiche adeguate</a:t>
            </a:r>
          </a:p>
        </p:txBody>
      </p:sp>
    </p:spTree>
    <p:extLst>
      <p:ext uri="{BB962C8B-B14F-4D97-AF65-F5344CB8AC3E}">
        <p14:creationId xmlns:p14="http://schemas.microsoft.com/office/powerpoint/2010/main" val="2116797026"/>
      </p:ext>
    </p:extLst>
  </p:cSld>
  <p:clrMapOvr>
    <a:masterClrMapping/>
  </p:clrMapOvr>
  <p:transition spd="med">
    <p:diamond/>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4EF"/>
        </a:solidFill>
        <a:effectLst/>
      </p:bgPr>
    </p:bg>
    <p:spTree>
      <p:nvGrpSpPr>
        <p:cNvPr id="1" name=""/>
        <p:cNvGrpSpPr/>
        <p:nvPr/>
      </p:nvGrpSpPr>
      <p:grpSpPr>
        <a:xfrm>
          <a:off x="0" y="0"/>
          <a:ext cx="0" cy="0"/>
          <a:chOff x="0" y="0"/>
          <a:chExt cx="0" cy="0"/>
        </a:xfrm>
      </p:grpSpPr>
      <p:sp>
        <p:nvSpPr>
          <p:cNvPr id="42" name="Titolo">
            <a:extLst>
              <a:ext uri="{FF2B5EF4-FFF2-40B4-BE49-F238E27FC236}">
                <a16:creationId xmlns:a16="http://schemas.microsoft.com/office/drawing/2014/main" id="{C15C0DD6-84DC-411A-B526-56A15007B390}"/>
              </a:ext>
            </a:extLst>
          </p:cNvPr>
          <p:cNvSpPr>
            <a:spLocks noGrp="1"/>
          </p:cNvSpPr>
          <p:nvPr/>
        </p:nvSpPr>
        <p:spPr>
          <a:xfrm>
            <a:off x="685800" y="419100"/>
            <a:ext cx="5429250" cy="590550"/>
          </a:xfrm>
          <a:prstGeom prst="rect">
            <a:avLst/>
          </a:prstGeom>
          <a:noFill/>
          <a:ln w="0">
            <a:noFill/>
            <a:prstDash val="solid"/>
          </a:ln>
        </p:spPr>
        <p:txBody>
          <a:bodyPr wrap="square" lIns="0" tIns="0" rIns="0" bIns="0" anchor="t">
            <a:noAutofit/>
          </a:bodyPr>
          <a:lstStyle/>
          <a:p>
            <a:pPr algn="l">
              <a:lnSpc>
                <a:spcPct val="98000"/>
              </a:lnSpc>
              <a:buNone/>
              <a:defRPr sz="3225" b="1" i="0">
                <a:solidFill>
                  <a:srgbClr val="1F5D7A"/>
                </a:solidFill>
                <a:latin typeface="Aptos"/>
                <a:ea typeface="Aptos"/>
                <a:cs typeface="Aptos"/>
              </a:defRPr>
            </a:pPr>
            <a:r>
              <a:rPr sz="3225" b="1" i="0">
                <a:solidFill>
                  <a:srgbClr val="1F5D7A"/>
                </a:solidFill>
                <a:latin typeface="Aptos"/>
                <a:ea typeface="Aptos"/>
                <a:cs typeface="Aptos"/>
              </a:rPr>
              <a:t>LA PREVENZIONE</a:t>
            </a:r>
          </a:p>
        </p:txBody>
      </p:sp>
      <p:sp>
        <p:nvSpPr>
          <p:cNvPr id="2" name="Linea titolo">
            <a:extLst>
              <a:ext uri="{FF2B5EF4-FFF2-40B4-BE49-F238E27FC236}">
                <a16:creationId xmlns:a16="http://schemas.microsoft.com/office/drawing/2014/main" id="{105843A6-8667-420D-BECD-4B3DC0C49121}"/>
              </a:ext>
            </a:extLst>
          </p:cNvPr>
          <p:cNvSpPr>
            <a:spLocks noGrp="1"/>
          </p:cNvSpPr>
          <p:nvPr/>
        </p:nvSpPr>
        <p:spPr>
          <a:xfrm>
            <a:off x="685800" y="1066800"/>
            <a:ext cx="1619250" cy="38100"/>
          </a:xfrm>
          <a:prstGeom prst="roundRect">
            <a:avLst>
              <a:gd name="adj" fmla="val 50000"/>
            </a:avLst>
          </a:prstGeom>
          <a:solidFill>
            <a:srgbClr val="1F5D7A"/>
          </a:solidFill>
          <a:ln w="0">
            <a:noFill/>
            <a:prstDash val="solid"/>
          </a:ln>
        </p:spPr>
        <p:txBody>
          <a:bodyPr/>
          <a:lstStyle/>
          <a:p>
            <a:endParaRPr lang="it-IT"/>
          </a:p>
        </p:txBody>
      </p:sp>
      <p:pic>
        <p:nvPicPr>
          <p:cNvPr id="44" name="Immagine 43"/>
          <p:cNvPicPr>
            <a:picLocks noChangeAspect="1"/>
          </p:cNvPicPr>
          <p:nvPr/>
        </p:nvPicPr>
        <p:blipFill>
          <a:blip r:embed="rId3"/>
          <a:stretch/>
        </p:blipFill>
        <p:spPr>
          <a:xfrm>
            <a:off x="9953625" y="285750"/>
            <a:ext cx="1619250" cy="391026"/>
          </a:xfrm>
          <a:prstGeom prst="rect">
            <a:avLst/>
          </a:prstGeom>
        </p:spPr>
      </p:pic>
      <p:pic>
        <p:nvPicPr>
          <p:cNvPr id="45" name="Immagine 44"/>
          <p:cNvPicPr>
            <a:picLocks noChangeAspect="1"/>
          </p:cNvPicPr>
          <p:nvPr/>
        </p:nvPicPr>
        <p:blipFill>
          <a:blip r:embed="rId4"/>
          <a:srcRect l="30237" r="30237"/>
          <a:stretch>
            <a:fillRect/>
          </a:stretch>
        </p:blipFill>
        <p:spPr>
          <a:xfrm>
            <a:off x="8839200" y="1285875"/>
            <a:ext cx="2876550" cy="4095750"/>
          </a:xfrm>
          <a:prstGeom prst="roundRect">
            <a:avLst>
              <a:gd name="adj" fmla="val 7285"/>
            </a:avLst>
          </a:prstGeom>
        </p:spPr>
      </p:pic>
      <p:sp>
        <p:nvSpPr>
          <p:cNvPr id="5" name="Sfondo tabella">
            <a:extLst>
              <a:ext uri="{FF2B5EF4-FFF2-40B4-BE49-F238E27FC236}">
                <a16:creationId xmlns:a16="http://schemas.microsoft.com/office/drawing/2014/main" id="{0258BCE9-39DA-4490-A734-4041407AB88B}"/>
              </a:ext>
            </a:extLst>
          </p:cNvPr>
          <p:cNvSpPr>
            <a:spLocks noGrp="1"/>
          </p:cNvSpPr>
          <p:nvPr/>
        </p:nvSpPr>
        <p:spPr>
          <a:xfrm>
            <a:off x="609600" y="1333500"/>
            <a:ext cx="7943850" cy="4210050"/>
          </a:xfrm>
          <a:prstGeom prst="roundRect">
            <a:avLst>
              <a:gd name="adj" fmla="val 4977"/>
            </a:avLst>
          </a:prstGeom>
          <a:solidFill>
            <a:srgbClr val="FFFDFC"/>
          </a:solidFill>
          <a:ln w="9525">
            <a:solidFill>
              <a:srgbClr val="D6DED9"/>
            </a:solidFill>
            <a:prstDash val="solid"/>
          </a:ln>
        </p:spPr>
        <p:txBody>
          <a:bodyPr/>
          <a:lstStyle/>
          <a:p>
            <a:endParaRPr lang="it-IT"/>
          </a:p>
        </p:txBody>
      </p:sp>
      <p:sp>
        <p:nvSpPr>
          <p:cNvPr id="6" name="Header rischio">
            <a:extLst>
              <a:ext uri="{FF2B5EF4-FFF2-40B4-BE49-F238E27FC236}">
                <a16:creationId xmlns:a16="http://schemas.microsoft.com/office/drawing/2014/main" id="{E4350A6F-96CC-49CC-8BC7-8700EC05A4E1}"/>
              </a:ext>
            </a:extLst>
          </p:cNvPr>
          <p:cNvSpPr>
            <a:spLocks noGrp="1"/>
          </p:cNvSpPr>
          <p:nvPr/>
        </p:nvSpPr>
        <p:spPr>
          <a:xfrm>
            <a:off x="838200" y="1504950"/>
            <a:ext cx="3429000" cy="285750"/>
          </a:xfrm>
          <a:prstGeom prst="rect">
            <a:avLst/>
          </a:prstGeom>
          <a:noFill/>
          <a:ln w="0">
            <a:noFill/>
            <a:prstDash val="solid"/>
          </a:ln>
        </p:spPr>
        <p:txBody>
          <a:bodyPr wrap="square" lIns="0" tIns="0" rIns="0" bIns="0" anchor="t">
            <a:noAutofit/>
          </a:bodyPr>
          <a:lstStyle/>
          <a:p>
            <a:pPr algn="l">
              <a:lnSpc>
                <a:spcPct val="108000"/>
              </a:lnSpc>
              <a:buNone/>
              <a:defRPr sz="1613" b="1" i="0">
                <a:solidFill>
                  <a:srgbClr val="C56E5B"/>
                </a:solidFill>
                <a:latin typeface="Aptos"/>
                <a:ea typeface="Aptos"/>
                <a:cs typeface="Aptos"/>
              </a:defRPr>
            </a:pPr>
            <a:r>
              <a:rPr sz="1613" b="1" i="0">
                <a:solidFill>
                  <a:srgbClr val="C56E5B"/>
                </a:solidFill>
                <a:latin typeface="Aptos"/>
                <a:ea typeface="Aptos"/>
                <a:cs typeface="Aptos"/>
              </a:rPr>
              <a:t>FATTORI  DI  RISCHIO</a:t>
            </a:r>
          </a:p>
        </p:txBody>
      </p:sp>
      <p:sp>
        <p:nvSpPr>
          <p:cNvPr id="7" name="Header prevenzione">
            <a:extLst>
              <a:ext uri="{FF2B5EF4-FFF2-40B4-BE49-F238E27FC236}">
                <a16:creationId xmlns:a16="http://schemas.microsoft.com/office/drawing/2014/main" id="{6F70174F-40AF-4596-BF28-1E9DFCF5BFB1}"/>
              </a:ext>
            </a:extLst>
          </p:cNvPr>
          <p:cNvSpPr>
            <a:spLocks noGrp="1"/>
          </p:cNvSpPr>
          <p:nvPr/>
        </p:nvSpPr>
        <p:spPr>
          <a:xfrm>
            <a:off x="4514850" y="1504950"/>
            <a:ext cx="3714750" cy="285750"/>
          </a:xfrm>
          <a:prstGeom prst="rect">
            <a:avLst/>
          </a:prstGeom>
          <a:noFill/>
          <a:ln w="0">
            <a:noFill/>
            <a:prstDash val="solid"/>
          </a:ln>
        </p:spPr>
        <p:txBody>
          <a:bodyPr wrap="square" lIns="0" tIns="0" rIns="0" bIns="0" anchor="t">
            <a:noAutofit/>
          </a:bodyPr>
          <a:lstStyle/>
          <a:p>
            <a:pPr algn="l">
              <a:lnSpc>
                <a:spcPct val="108000"/>
              </a:lnSpc>
              <a:buNone/>
              <a:defRPr sz="1613" b="1" i="0">
                <a:solidFill>
                  <a:srgbClr val="1F5D7A"/>
                </a:solidFill>
                <a:latin typeface="Aptos"/>
                <a:ea typeface="Aptos"/>
                <a:cs typeface="Aptos"/>
              </a:defRPr>
            </a:pPr>
            <a:r>
              <a:rPr sz="1613" b="1" i="0">
                <a:solidFill>
                  <a:srgbClr val="1F5D7A"/>
                </a:solidFill>
                <a:latin typeface="Aptos"/>
                <a:ea typeface="Aptos"/>
                <a:cs typeface="Aptos"/>
              </a:rPr>
              <a:t>PREVENZIONE</a:t>
            </a:r>
          </a:p>
        </p:txBody>
      </p:sp>
      <p:sp>
        <p:nvSpPr>
          <p:cNvPr id="8" name="Linea header">
            <a:extLst>
              <a:ext uri="{FF2B5EF4-FFF2-40B4-BE49-F238E27FC236}">
                <a16:creationId xmlns:a16="http://schemas.microsoft.com/office/drawing/2014/main" id="{AD717C6E-A048-4B27-B466-1D42324B3F9A}"/>
              </a:ext>
            </a:extLst>
          </p:cNvPr>
          <p:cNvSpPr>
            <a:spLocks noGrp="1"/>
          </p:cNvSpPr>
          <p:nvPr/>
        </p:nvSpPr>
        <p:spPr>
          <a:xfrm>
            <a:off x="838200" y="1866900"/>
            <a:ext cx="7391400" cy="19050"/>
          </a:xfrm>
          <a:prstGeom prst="roundRect">
            <a:avLst>
              <a:gd name="adj" fmla="val 50000"/>
            </a:avLst>
          </a:prstGeom>
          <a:solidFill>
            <a:srgbClr val="D6DED9"/>
          </a:solidFill>
          <a:ln w="0">
            <a:noFill/>
            <a:prstDash val="solid"/>
          </a:ln>
        </p:spPr>
        <p:txBody>
          <a:bodyPr/>
          <a:lstStyle/>
          <a:p>
            <a:endParaRPr lang="it-IT"/>
          </a:p>
        </p:txBody>
      </p:sp>
      <p:sp>
        <p:nvSpPr>
          <p:cNvPr id="9" name="Banda riga 1">
            <a:extLst>
              <a:ext uri="{FF2B5EF4-FFF2-40B4-BE49-F238E27FC236}">
                <a16:creationId xmlns:a16="http://schemas.microsoft.com/office/drawing/2014/main" id="{7CE2CD07-FB81-4206-8913-E142E02B30C3}"/>
              </a:ext>
            </a:extLst>
          </p:cNvPr>
          <p:cNvSpPr>
            <a:spLocks noGrp="1"/>
          </p:cNvSpPr>
          <p:nvPr/>
        </p:nvSpPr>
        <p:spPr>
          <a:xfrm>
            <a:off x="762000" y="1943100"/>
            <a:ext cx="7620000" cy="276225"/>
          </a:xfrm>
          <a:prstGeom prst="roundRect">
            <a:avLst>
              <a:gd name="adj" fmla="val 20690"/>
            </a:avLst>
          </a:prstGeom>
          <a:solidFill>
            <a:srgbClr val="E3ECE7"/>
          </a:solidFill>
          <a:ln w="0">
            <a:noFill/>
            <a:prstDash val="solid"/>
          </a:ln>
        </p:spPr>
        <p:txBody>
          <a:bodyPr/>
          <a:lstStyle/>
          <a:p>
            <a:endParaRPr lang="it-IT"/>
          </a:p>
        </p:txBody>
      </p:sp>
      <p:sp>
        <p:nvSpPr>
          <p:cNvPr id="10" name="Rischio 1">
            <a:extLst>
              <a:ext uri="{FF2B5EF4-FFF2-40B4-BE49-F238E27FC236}">
                <a16:creationId xmlns:a16="http://schemas.microsoft.com/office/drawing/2014/main" id="{F8C89FDC-623B-480F-B33A-C6B2AA8EBBDF}"/>
              </a:ext>
            </a:extLst>
          </p:cNvPr>
          <p:cNvSpPr>
            <a:spLocks noGrp="1"/>
          </p:cNvSpPr>
          <p:nvPr/>
        </p:nvSpPr>
        <p:spPr>
          <a:xfrm>
            <a:off x="876300" y="1981200"/>
            <a:ext cx="33718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Sedentarietà</a:t>
            </a:r>
          </a:p>
        </p:txBody>
      </p:sp>
      <p:sp>
        <p:nvSpPr>
          <p:cNvPr id="11" name="Prevenzione 1">
            <a:extLst>
              <a:ext uri="{FF2B5EF4-FFF2-40B4-BE49-F238E27FC236}">
                <a16:creationId xmlns:a16="http://schemas.microsoft.com/office/drawing/2014/main" id="{89AF15D4-FCBF-4698-8EBA-55C2F1872D9D}"/>
              </a:ext>
            </a:extLst>
          </p:cNvPr>
          <p:cNvSpPr>
            <a:spLocks noGrp="1"/>
          </p:cNvSpPr>
          <p:nvPr/>
        </p:nvSpPr>
        <p:spPr>
          <a:xfrm>
            <a:off x="4514850" y="1981200"/>
            <a:ext cx="37147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Attività motoria</a:t>
            </a:r>
          </a:p>
        </p:txBody>
      </p:sp>
      <p:sp>
        <p:nvSpPr>
          <p:cNvPr id="12" name="Rischio 2">
            <a:extLst>
              <a:ext uri="{FF2B5EF4-FFF2-40B4-BE49-F238E27FC236}">
                <a16:creationId xmlns:a16="http://schemas.microsoft.com/office/drawing/2014/main" id="{AD903F1A-574D-4EC6-A102-98FB8AE9B407}"/>
              </a:ext>
            </a:extLst>
          </p:cNvPr>
          <p:cNvSpPr>
            <a:spLocks noGrp="1"/>
          </p:cNvSpPr>
          <p:nvPr/>
        </p:nvSpPr>
        <p:spPr>
          <a:xfrm>
            <a:off x="876300" y="2259330"/>
            <a:ext cx="33718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Eccessivo consumo di alcool/fumo</a:t>
            </a:r>
          </a:p>
        </p:txBody>
      </p:sp>
      <p:sp>
        <p:nvSpPr>
          <p:cNvPr id="13" name="Prevenzione 2">
            <a:extLst>
              <a:ext uri="{FF2B5EF4-FFF2-40B4-BE49-F238E27FC236}">
                <a16:creationId xmlns:a16="http://schemas.microsoft.com/office/drawing/2014/main" id="{0ED39BB9-9202-48A6-B153-3034E1D56D95}"/>
              </a:ext>
            </a:extLst>
          </p:cNvPr>
          <p:cNvSpPr>
            <a:spLocks noGrp="1"/>
          </p:cNvSpPr>
          <p:nvPr/>
        </p:nvSpPr>
        <p:spPr>
          <a:xfrm>
            <a:off x="4514850" y="2259330"/>
            <a:ext cx="37147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Controllo abitudini di vita</a:t>
            </a:r>
          </a:p>
        </p:txBody>
      </p:sp>
      <p:sp>
        <p:nvSpPr>
          <p:cNvPr id="14" name="Banda riga 3">
            <a:extLst>
              <a:ext uri="{FF2B5EF4-FFF2-40B4-BE49-F238E27FC236}">
                <a16:creationId xmlns:a16="http://schemas.microsoft.com/office/drawing/2014/main" id="{F6932133-F980-4C53-8C89-287FCAF16F90}"/>
              </a:ext>
            </a:extLst>
          </p:cNvPr>
          <p:cNvSpPr>
            <a:spLocks noGrp="1"/>
          </p:cNvSpPr>
          <p:nvPr/>
        </p:nvSpPr>
        <p:spPr>
          <a:xfrm>
            <a:off x="762000" y="2499360"/>
            <a:ext cx="7620000" cy="276225"/>
          </a:xfrm>
          <a:prstGeom prst="roundRect">
            <a:avLst>
              <a:gd name="adj" fmla="val 20690"/>
            </a:avLst>
          </a:prstGeom>
          <a:solidFill>
            <a:srgbClr val="E3ECE7"/>
          </a:solidFill>
          <a:ln w="0">
            <a:noFill/>
            <a:prstDash val="solid"/>
          </a:ln>
        </p:spPr>
        <p:txBody>
          <a:bodyPr/>
          <a:lstStyle/>
          <a:p>
            <a:endParaRPr lang="it-IT"/>
          </a:p>
        </p:txBody>
      </p:sp>
      <p:sp>
        <p:nvSpPr>
          <p:cNvPr id="15" name="Rischio 3">
            <a:extLst>
              <a:ext uri="{FF2B5EF4-FFF2-40B4-BE49-F238E27FC236}">
                <a16:creationId xmlns:a16="http://schemas.microsoft.com/office/drawing/2014/main" id="{E5B40960-AC55-4420-8F1F-2C997DE56F2F}"/>
              </a:ext>
            </a:extLst>
          </p:cNvPr>
          <p:cNvSpPr>
            <a:spLocks noGrp="1"/>
          </p:cNvSpPr>
          <p:nvPr/>
        </p:nvSpPr>
        <p:spPr>
          <a:xfrm>
            <a:off x="876300" y="2537460"/>
            <a:ext cx="33718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 Inquinamento atmosferico</a:t>
            </a:r>
          </a:p>
        </p:txBody>
      </p:sp>
      <p:sp>
        <p:nvSpPr>
          <p:cNvPr id="16" name="Prevenzione 3">
            <a:extLst>
              <a:ext uri="{FF2B5EF4-FFF2-40B4-BE49-F238E27FC236}">
                <a16:creationId xmlns:a16="http://schemas.microsoft.com/office/drawing/2014/main" id="{019DA3BB-691F-4865-AF28-685A8C0FB85C}"/>
              </a:ext>
            </a:extLst>
          </p:cNvPr>
          <p:cNvSpPr>
            <a:spLocks noGrp="1"/>
          </p:cNvSpPr>
          <p:nvPr/>
        </p:nvSpPr>
        <p:spPr>
          <a:xfrm>
            <a:off x="4514850" y="2537460"/>
            <a:ext cx="37147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Scelte politico/amministrative</a:t>
            </a:r>
          </a:p>
        </p:txBody>
      </p:sp>
      <p:sp>
        <p:nvSpPr>
          <p:cNvPr id="17" name="Rischio 4">
            <a:extLst>
              <a:ext uri="{FF2B5EF4-FFF2-40B4-BE49-F238E27FC236}">
                <a16:creationId xmlns:a16="http://schemas.microsoft.com/office/drawing/2014/main" id="{D5463A30-6E24-4D8A-8470-01F6FC516CCB}"/>
              </a:ext>
            </a:extLst>
          </p:cNvPr>
          <p:cNvSpPr>
            <a:spLocks noGrp="1"/>
          </p:cNvSpPr>
          <p:nvPr/>
        </p:nvSpPr>
        <p:spPr>
          <a:xfrm>
            <a:off x="876300" y="2815590"/>
            <a:ext cx="33718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Traumi cranici</a:t>
            </a:r>
          </a:p>
        </p:txBody>
      </p:sp>
      <p:sp>
        <p:nvSpPr>
          <p:cNvPr id="18" name="Prevenzione 4">
            <a:extLst>
              <a:ext uri="{FF2B5EF4-FFF2-40B4-BE49-F238E27FC236}">
                <a16:creationId xmlns:a16="http://schemas.microsoft.com/office/drawing/2014/main" id="{DFCFC410-E5A8-47D5-913D-76A65B58D901}"/>
              </a:ext>
            </a:extLst>
          </p:cNvPr>
          <p:cNvSpPr>
            <a:spLocks noGrp="1"/>
          </p:cNvSpPr>
          <p:nvPr/>
        </p:nvSpPr>
        <p:spPr>
          <a:xfrm>
            <a:off x="4514850" y="2815590"/>
            <a:ext cx="37147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Prevenzione cadute, protezione</a:t>
            </a:r>
          </a:p>
        </p:txBody>
      </p:sp>
      <p:sp>
        <p:nvSpPr>
          <p:cNvPr id="19" name="Banda riga 5">
            <a:extLst>
              <a:ext uri="{FF2B5EF4-FFF2-40B4-BE49-F238E27FC236}">
                <a16:creationId xmlns:a16="http://schemas.microsoft.com/office/drawing/2014/main" id="{D26E86B3-C727-4682-9F33-964A3B11F48E}"/>
              </a:ext>
            </a:extLst>
          </p:cNvPr>
          <p:cNvSpPr>
            <a:spLocks noGrp="1"/>
          </p:cNvSpPr>
          <p:nvPr/>
        </p:nvSpPr>
        <p:spPr>
          <a:xfrm>
            <a:off x="762000" y="3055620"/>
            <a:ext cx="7620000" cy="276225"/>
          </a:xfrm>
          <a:prstGeom prst="roundRect">
            <a:avLst>
              <a:gd name="adj" fmla="val 20690"/>
            </a:avLst>
          </a:prstGeom>
          <a:solidFill>
            <a:srgbClr val="E3ECE7"/>
          </a:solidFill>
          <a:ln w="0">
            <a:noFill/>
            <a:prstDash val="solid"/>
          </a:ln>
        </p:spPr>
        <p:txBody>
          <a:bodyPr/>
          <a:lstStyle/>
          <a:p>
            <a:endParaRPr lang="it-IT"/>
          </a:p>
        </p:txBody>
      </p:sp>
      <p:sp>
        <p:nvSpPr>
          <p:cNvPr id="20" name="Rischio 5">
            <a:extLst>
              <a:ext uri="{FF2B5EF4-FFF2-40B4-BE49-F238E27FC236}">
                <a16:creationId xmlns:a16="http://schemas.microsoft.com/office/drawing/2014/main" id="{5C95FCCB-5362-440D-8786-5A147F25D711}"/>
              </a:ext>
            </a:extLst>
          </p:cNvPr>
          <p:cNvSpPr>
            <a:spLocks noGrp="1"/>
          </p:cNvSpPr>
          <p:nvPr/>
        </p:nvSpPr>
        <p:spPr>
          <a:xfrm>
            <a:off x="876300" y="3093720"/>
            <a:ext cx="33718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Isolamento sociale</a:t>
            </a:r>
          </a:p>
        </p:txBody>
      </p:sp>
      <p:sp>
        <p:nvSpPr>
          <p:cNvPr id="21" name="Prevenzione 5">
            <a:extLst>
              <a:ext uri="{FF2B5EF4-FFF2-40B4-BE49-F238E27FC236}">
                <a16:creationId xmlns:a16="http://schemas.microsoft.com/office/drawing/2014/main" id="{734262EA-BE74-4654-A605-2CC8D8315079}"/>
              </a:ext>
            </a:extLst>
          </p:cNvPr>
          <p:cNvSpPr>
            <a:spLocks noGrp="1"/>
          </p:cNvSpPr>
          <p:nvPr/>
        </p:nvSpPr>
        <p:spPr>
          <a:xfrm>
            <a:off x="4514850" y="3093720"/>
            <a:ext cx="37147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Partecipazione</a:t>
            </a:r>
          </a:p>
        </p:txBody>
      </p:sp>
      <p:sp>
        <p:nvSpPr>
          <p:cNvPr id="22" name="Rischio 6">
            <a:extLst>
              <a:ext uri="{FF2B5EF4-FFF2-40B4-BE49-F238E27FC236}">
                <a16:creationId xmlns:a16="http://schemas.microsoft.com/office/drawing/2014/main" id="{29F7DA0C-CCD7-4BF9-93D5-15629B83C5A6}"/>
              </a:ext>
            </a:extLst>
          </p:cNvPr>
          <p:cNvSpPr>
            <a:spLocks noGrp="1"/>
          </p:cNvSpPr>
          <p:nvPr/>
        </p:nvSpPr>
        <p:spPr>
          <a:xfrm>
            <a:off x="876300" y="3371850"/>
            <a:ext cx="33718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Scarsa istruzione</a:t>
            </a:r>
          </a:p>
        </p:txBody>
      </p:sp>
      <p:sp>
        <p:nvSpPr>
          <p:cNvPr id="23" name="Prevenzione 6">
            <a:extLst>
              <a:ext uri="{FF2B5EF4-FFF2-40B4-BE49-F238E27FC236}">
                <a16:creationId xmlns:a16="http://schemas.microsoft.com/office/drawing/2014/main" id="{374BD456-8946-4073-9048-E27D760B66BA}"/>
              </a:ext>
            </a:extLst>
          </p:cNvPr>
          <p:cNvSpPr>
            <a:spLocks noGrp="1"/>
          </p:cNvSpPr>
          <p:nvPr/>
        </p:nvSpPr>
        <p:spPr>
          <a:xfrm>
            <a:off x="4514850" y="3371850"/>
            <a:ext cx="37147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Stimolazione cognitiva</a:t>
            </a:r>
          </a:p>
        </p:txBody>
      </p:sp>
      <p:sp>
        <p:nvSpPr>
          <p:cNvPr id="24" name="Banda riga 7">
            <a:extLst>
              <a:ext uri="{FF2B5EF4-FFF2-40B4-BE49-F238E27FC236}">
                <a16:creationId xmlns:a16="http://schemas.microsoft.com/office/drawing/2014/main" id="{9EBC7C48-1B31-479F-A884-D33B13A015E5}"/>
              </a:ext>
            </a:extLst>
          </p:cNvPr>
          <p:cNvSpPr>
            <a:spLocks noGrp="1"/>
          </p:cNvSpPr>
          <p:nvPr/>
        </p:nvSpPr>
        <p:spPr>
          <a:xfrm>
            <a:off x="762000" y="3611880"/>
            <a:ext cx="7620000" cy="276225"/>
          </a:xfrm>
          <a:prstGeom prst="roundRect">
            <a:avLst>
              <a:gd name="adj" fmla="val 20690"/>
            </a:avLst>
          </a:prstGeom>
          <a:solidFill>
            <a:srgbClr val="E3ECE7"/>
          </a:solidFill>
          <a:ln w="0">
            <a:noFill/>
            <a:prstDash val="solid"/>
          </a:ln>
        </p:spPr>
        <p:txBody>
          <a:bodyPr/>
          <a:lstStyle/>
          <a:p>
            <a:endParaRPr lang="it-IT"/>
          </a:p>
        </p:txBody>
      </p:sp>
      <p:sp>
        <p:nvSpPr>
          <p:cNvPr id="25" name="Rischio 7">
            <a:extLst>
              <a:ext uri="{FF2B5EF4-FFF2-40B4-BE49-F238E27FC236}">
                <a16:creationId xmlns:a16="http://schemas.microsoft.com/office/drawing/2014/main" id="{D55778A0-BCA6-4C72-A476-6C1EF1EFA991}"/>
              </a:ext>
            </a:extLst>
          </p:cNvPr>
          <p:cNvSpPr>
            <a:spLocks noGrp="1"/>
          </p:cNvSpPr>
          <p:nvPr/>
        </p:nvSpPr>
        <p:spPr>
          <a:xfrm>
            <a:off x="876300" y="3649980"/>
            <a:ext cx="33718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Depressione</a:t>
            </a:r>
          </a:p>
        </p:txBody>
      </p:sp>
      <p:sp>
        <p:nvSpPr>
          <p:cNvPr id="26" name="Prevenzione 7">
            <a:extLst>
              <a:ext uri="{FF2B5EF4-FFF2-40B4-BE49-F238E27FC236}">
                <a16:creationId xmlns:a16="http://schemas.microsoft.com/office/drawing/2014/main" id="{C66B54F6-0813-40F8-84B8-BC1FABD25513}"/>
              </a:ext>
            </a:extLst>
          </p:cNvPr>
          <p:cNvSpPr>
            <a:spLocks noGrp="1"/>
          </p:cNvSpPr>
          <p:nvPr/>
        </p:nvSpPr>
        <p:spPr>
          <a:xfrm>
            <a:off x="4514850" y="3649980"/>
            <a:ext cx="37147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Terapia antidepressiva</a:t>
            </a:r>
          </a:p>
        </p:txBody>
      </p:sp>
      <p:sp>
        <p:nvSpPr>
          <p:cNvPr id="27" name="Rischio 8">
            <a:extLst>
              <a:ext uri="{FF2B5EF4-FFF2-40B4-BE49-F238E27FC236}">
                <a16:creationId xmlns:a16="http://schemas.microsoft.com/office/drawing/2014/main" id="{474DC160-81AA-41AA-908B-AA42EAA08B9D}"/>
              </a:ext>
            </a:extLst>
          </p:cNvPr>
          <p:cNvSpPr>
            <a:spLocks noGrp="1"/>
          </p:cNvSpPr>
          <p:nvPr/>
        </p:nvSpPr>
        <p:spPr>
          <a:xfrm>
            <a:off x="876300" y="3928110"/>
            <a:ext cx="33718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Ipoacusia</a:t>
            </a:r>
          </a:p>
        </p:txBody>
      </p:sp>
      <p:sp>
        <p:nvSpPr>
          <p:cNvPr id="28" name="Prevenzione 8">
            <a:extLst>
              <a:ext uri="{FF2B5EF4-FFF2-40B4-BE49-F238E27FC236}">
                <a16:creationId xmlns:a16="http://schemas.microsoft.com/office/drawing/2014/main" id="{B7429847-AE59-40E0-9CBF-5DF0A5438AF7}"/>
              </a:ext>
            </a:extLst>
          </p:cNvPr>
          <p:cNvSpPr>
            <a:spLocks noGrp="1"/>
          </p:cNvSpPr>
          <p:nvPr/>
        </p:nvSpPr>
        <p:spPr>
          <a:xfrm>
            <a:off x="4514850" y="3928110"/>
            <a:ext cx="37147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Protesizzazione</a:t>
            </a:r>
          </a:p>
        </p:txBody>
      </p:sp>
      <p:sp>
        <p:nvSpPr>
          <p:cNvPr id="29" name="Banda riga 9">
            <a:extLst>
              <a:ext uri="{FF2B5EF4-FFF2-40B4-BE49-F238E27FC236}">
                <a16:creationId xmlns:a16="http://schemas.microsoft.com/office/drawing/2014/main" id="{E3EDA381-0922-4FFC-A21D-0A7166CC5950}"/>
              </a:ext>
            </a:extLst>
          </p:cNvPr>
          <p:cNvSpPr>
            <a:spLocks noGrp="1"/>
          </p:cNvSpPr>
          <p:nvPr/>
        </p:nvSpPr>
        <p:spPr>
          <a:xfrm>
            <a:off x="762000" y="4168140"/>
            <a:ext cx="7620000" cy="276225"/>
          </a:xfrm>
          <a:prstGeom prst="roundRect">
            <a:avLst>
              <a:gd name="adj" fmla="val 20690"/>
            </a:avLst>
          </a:prstGeom>
          <a:solidFill>
            <a:srgbClr val="E3ECE7"/>
          </a:solidFill>
          <a:ln w="0">
            <a:noFill/>
            <a:prstDash val="solid"/>
          </a:ln>
        </p:spPr>
        <p:txBody>
          <a:bodyPr/>
          <a:lstStyle/>
          <a:p>
            <a:endParaRPr lang="it-IT"/>
          </a:p>
        </p:txBody>
      </p:sp>
      <p:sp>
        <p:nvSpPr>
          <p:cNvPr id="30" name="Rischio 9">
            <a:extLst>
              <a:ext uri="{FF2B5EF4-FFF2-40B4-BE49-F238E27FC236}">
                <a16:creationId xmlns:a16="http://schemas.microsoft.com/office/drawing/2014/main" id="{84B7D0FF-3166-4E68-A381-80DEFE0BE7B2}"/>
              </a:ext>
            </a:extLst>
          </p:cNvPr>
          <p:cNvSpPr>
            <a:spLocks noGrp="1"/>
          </p:cNvSpPr>
          <p:nvPr/>
        </p:nvSpPr>
        <p:spPr>
          <a:xfrm>
            <a:off x="876300" y="4206240"/>
            <a:ext cx="33718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Perdita della vista</a:t>
            </a:r>
          </a:p>
        </p:txBody>
      </p:sp>
      <p:sp>
        <p:nvSpPr>
          <p:cNvPr id="31" name="Prevenzione 9">
            <a:extLst>
              <a:ext uri="{FF2B5EF4-FFF2-40B4-BE49-F238E27FC236}">
                <a16:creationId xmlns:a16="http://schemas.microsoft.com/office/drawing/2014/main" id="{3116FCFD-8515-443B-A779-F69A501D8751}"/>
              </a:ext>
            </a:extLst>
          </p:cNvPr>
          <p:cNvSpPr>
            <a:spLocks noGrp="1"/>
          </p:cNvSpPr>
          <p:nvPr/>
        </p:nvSpPr>
        <p:spPr>
          <a:xfrm>
            <a:off x="4514850" y="4206240"/>
            <a:ext cx="37147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Controlli oculistici. Cataratta?</a:t>
            </a:r>
          </a:p>
        </p:txBody>
      </p:sp>
      <p:sp>
        <p:nvSpPr>
          <p:cNvPr id="32" name="Rischio 10">
            <a:extLst>
              <a:ext uri="{FF2B5EF4-FFF2-40B4-BE49-F238E27FC236}">
                <a16:creationId xmlns:a16="http://schemas.microsoft.com/office/drawing/2014/main" id="{7CA63295-0CB3-408A-8AFD-6DDC2FA4859A}"/>
              </a:ext>
            </a:extLst>
          </p:cNvPr>
          <p:cNvSpPr>
            <a:spLocks noGrp="1"/>
          </p:cNvSpPr>
          <p:nvPr/>
        </p:nvSpPr>
        <p:spPr>
          <a:xfrm>
            <a:off x="876300" y="4484370"/>
            <a:ext cx="33718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Ipertensione</a:t>
            </a:r>
          </a:p>
        </p:txBody>
      </p:sp>
      <p:sp>
        <p:nvSpPr>
          <p:cNvPr id="33" name="Prevenzione 10">
            <a:extLst>
              <a:ext uri="{FF2B5EF4-FFF2-40B4-BE49-F238E27FC236}">
                <a16:creationId xmlns:a16="http://schemas.microsoft.com/office/drawing/2014/main" id="{8B16A8DE-CB21-4288-9490-190DE87ABC01}"/>
              </a:ext>
            </a:extLst>
          </p:cNvPr>
          <p:cNvSpPr>
            <a:spLocks noGrp="1"/>
          </p:cNvSpPr>
          <p:nvPr/>
        </p:nvSpPr>
        <p:spPr>
          <a:xfrm>
            <a:off x="4514850" y="4484370"/>
            <a:ext cx="37147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Controllo farmacologico, alimentaz.</a:t>
            </a:r>
          </a:p>
        </p:txBody>
      </p:sp>
      <p:sp>
        <p:nvSpPr>
          <p:cNvPr id="34" name="Banda riga 11">
            <a:extLst>
              <a:ext uri="{FF2B5EF4-FFF2-40B4-BE49-F238E27FC236}">
                <a16:creationId xmlns:a16="http://schemas.microsoft.com/office/drawing/2014/main" id="{3398A832-9939-4A47-B645-37CAC07E3FF0}"/>
              </a:ext>
            </a:extLst>
          </p:cNvPr>
          <p:cNvSpPr>
            <a:spLocks noGrp="1"/>
          </p:cNvSpPr>
          <p:nvPr/>
        </p:nvSpPr>
        <p:spPr>
          <a:xfrm>
            <a:off x="762000" y="4724400"/>
            <a:ext cx="7620000" cy="276225"/>
          </a:xfrm>
          <a:prstGeom prst="roundRect">
            <a:avLst>
              <a:gd name="adj" fmla="val 20690"/>
            </a:avLst>
          </a:prstGeom>
          <a:solidFill>
            <a:srgbClr val="E3ECE7"/>
          </a:solidFill>
          <a:ln w="0">
            <a:noFill/>
            <a:prstDash val="solid"/>
          </a:ln>
        </p:spPr>
        <p:txBody>
          <a:bodyPr/>
          <a:lstStyle/>
          <a:p>
            <a:endParaRPr lang="it-IT"/>
          </a:p>
        </p:txBody>
      </p:sp>
      <p:sp>
        <p:nvSpPr>
          <p:cNvPr id="35" name="Rischio 11">
            <a:extLst>
              <a:ext uri="{FF2B5EF4-FFF2-40B4-BE49-F238E27FC236}">
                <a16:creationId xmlns:a16="http://schemas.microsoft.com/office/drawing/2014/main" id="{FE79FA76-4B79-4612-9EC7-C4C8F317A83C}"/>
              </a:ext>
            </a:extLst>
          </p:cNvPr>
          <p:cNvSpPr>
            <a:spLocks noGrp="1"/>
          </p:cNvSpPr>
          <p:nvPr/>
        </p:nvSpPr>
        <p:spPr>
          <a:xfrm>
            <a:off x="876300" y="4762500"/>
            <a:ext cx="33718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Obesità</a:t>
            </a:r>
          </a:p>
        </p:txBody>
      </p:sp>
      <p:sp>
        <p:nvSpPr>
          <p:cNvPr id="36" name="Prevenzione 11">
            <a:extLst>
              <a:ext uri="{FF2B5EF4-FFF2-40B4-BE49-F238E27FC236}">
                <a16:creationId xmlns:a16="http://schemas.microsoft.com/office/drawing/2014/main" id="{5B0F3BE5-FA16-4BAF-A9E8-6C806597DBD3}"/>
              </a:ext>
            </a:extLst>
          </p:cNvPr>
          <p:cNvSpPr>
            <a:spLocks noGrp="1"/>
          </p:cNvSpPr>
          <p:nvPr/>
        </p:nvSpPr>
        <p:spPr>
          <a:xfrm>
            <a:off x="4514850" y="4762500"/>
            <a:ext cx="37147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Controllo alimentazione</a:t>
            </a:r>
          </a:p>
        </p:txBody>
      </p:sp>
      <p:sp>
        <p:nvSpPr>
          <p:cNvPr id="37" name="Rischio 12">
            <a:extLst>
              <a:ext uri="{FF2B5EF4-FFF2-40B4-BE49-F238E27FC236}">
                <a16:creationId xmlns:a16="http://schemas.microsoft.com/office/drawing/2014/main" id="{94F324FA-5BA7-449A-8F4D-030B091C0C9B}"/>
              </a:ext>
            </a:extLst>
          </p:cNvPr>
          <p:cNvSpPr>
            <a:spLocks noGrp="1"/>
          </p:cNvSpPr>
          <p:nvPr/>
        </p:nvSpPr>
        <p:spPr>
          <a:xfrm>
            <a:off x="876300" y="5040630"/>
            <a:ext cx="33718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Diabete</a:t>
            </a:r>
          </a:p>
        </p:txBody>
      </p:sp>
      <p:sp>
        <p:nvSpPr>
          <p:cNvPr id="38" name="Prevenzione 12">
            <a:extLst>
              <a:ext uri="{FF2B5EF4-FFF2-40B4-BE49-F238E27FC236}">
                <a16:creationId xmlns:a16="http://schemas.microsoft.com/office/drawing/2014/main" id="{97020B36-8829-4228-B4BC-C2DD79B9817B}"/>
              </a:ext>
            </a:extLst>
          </p:cNvPr>
          <p:cNvSpPr>
            <a:spLocks noGrp="1"/>
          </p:cNvSpPr>
          <p:nvPr/>
        </p:nvSpPr>
        <p:spPr>
          <a:xfrm>
            <a:off x="4514850" y="5040630"/>
            <a:ext cx="3714750" cy="228600"/>
          </a:xfrm>
          <a:prstGeom prst="rect">
            <a:avLst/>
          </a:prstGeom>
          <a:noFill/>
          <a:ln w="0">
            <a:noFill/>
            <a:prstDash val="solid"/>
          </a:ln>
        </p:spPr>
        <p:txBody>
          <a:bodyPr wrap="square" lIns="0" tIns="0" rIns="0" bIns="0" anchor="ctr">
            <a:noAutofit/>
          </a:bodyPr>
          <a:lstStyle/>
          <a:p>
            <a:pPr algn="l">
              <a:lnSpc>
                <a:spcPct val="108000"/>
              </a:lnSpc>
              <a:buNone/>
              <a:defRPr sz="1613" b="0" i="0">
                <a:solidFill>
                  <a:srgbClr val="24343D"/>
                </a:solidFill>
                <a:latin typeface="Aptos"/>
                <a:ea typeface="Aptos"/>
                <a:cs typeface="Aptos"/>
              </a:defRPr>
            </a:pPr>
            <a:r>
              <a:rPr sz="1613" b="0" i="0">
                <a:solidFill>
                  <a:srgbClr val="24343D"/>
                </a:solidFill>
                <a:latin typeface="Aptos"/>
                <a:ea typeface="Aptos"/>
                <a:cs typeface="Aptos"/>
              </a:rPr>
              <a:t>Controllo farmacologico, alimentaz</a:t>
            </a:r>
          </a:p>
        </p:txBody>
      </p:sp>
      <p:sp>
        <p:nvSpPr>
          <p:cNvPr id="39" name="Messaggio alimentazione">
            <a:extLst>
              <a:ext uri="{FF2B5EF4-FFF2-40B4-BE49-F238E27FC236}">
                <a16:creationId xmlns:a16="http://schemas.microsoft.com/office/drawing/2014/main" id="{150B539D-0C79-46F7-B442-19F73E643C24}"/>
              </a:ext>
            </a:extLst>
          </p:cNvPr>
          <p:cNvSpPr>
            <a:spLocks noGrp="1"/>
          </p:cNvSpPr>
          <p:nvPr/>
        </p:nvSpPr>
        <p:spPr>
          <a:xfrm>
            <a:off x="609600" y="5600700"/>
            <a:ext cx="11106150" cy="895350"/>
          </a:xfrm>
          <a:prstGeom prst="roundRect">
            <a:avLst>
              <a:gd name="adj" fmla="val 19149"/>
            </a:avLst>
          </a:prstGeom>
          <a:solidFill>
            <a:srgbClr val="F3E1DA"/>
          </a:solidFill>
          <a:ln w="0">
            <a:noFill/>
            <a:prstDash val="solid"/>
          </a:ln>
        </p:spPr>
        <p:txBody>
          <a:bodyPr/>
          <a:lstStyle/>
          <a:p>
            <a:endParaRPr lang="it-IT"/>
          </a:p>
        </p:txBody>
      </p:sp>
      <p:sp>
        <p:nvSpPr>
          <p:cNvPr id="40" name="Messaggio dieta 1">
            <a:extLst>
              <a:ext uri="{FF2B5EF4-FFF2-40B4-BE49-F238E27FC236}">
                <a16:creationId xmlns:a16="http://schemas.microsoft.com/office/drawing/2014/main" id="{C97EB47F-6B7F-40DA-9ED5-E5B21E0971B3}"/>
              </a:ext>
            </a:extLst>
          </p:cNvPr>
          <p:cNvSpPr>
            <a:spLocks noGrp="1"/>
          </p:cNvSpPr>
          <p:nvPr/>
        </p:nvSpPr>
        <p:spPr>
          <a:xfrm>
            <a:off x="838200" y="5772150"/>
            <a:ext cx="10648950" cy="285750"/>
          </a:xfrm>
          <a:prstGeom prst="rect">
            <a:avLst/>
          </a:prstGeom>
          <a:noFill/>
          <a:ln w="0">
            <a:noFill/>
            <a:prstDash val="solid"/>
          </a:ln>
        </p:spPr>
        <p:txBody>
          <a:bodyPr wrap="square" lIns="0" tIns="0" rIns="0" bIns="0" anchor="t">
            <a:noAutofit/>
          </a:bodyPr>
          <a:lstStyle/>
          <a:p>
            <a:pPr algn="ctr">
              <a:lnSpc>
                <a:spcPct val="108000"/>
              </a:lnSpc>
              <a:buNone/>
              <a:defRPr sz="1613" b="1" i="0">
                <a:solidFill>
                  <a:srgbClr val="C56E5B"/>
                </a:solidFill>
                <a:latin typeface="Aptos"/>
                <a:ea typeface="Aptos"/>
                <a:cs typeface="Aptos"/>
              </a:defRPr>
            </a:pPr>
            <a:r>
              <a:rPr sz="1613" b="1" i="0">
                <a:solidFill>
                  <a:srgbClr val="C56E5B"/>
                </a:solidFill>
                <a:latin typeface="Aptos"/>
                <a:ea typeface="Aptos"/>
                <a:cs typeface="Aptos"/>
              </a:rPr>
              <a:t>NEGLI ULTIMI ANNI MOLTA IMPORTANZA E’ STATA  DATA ALL’AZIONE PREVENTIVA</a:t>
            </a:r>
          </a:p>
        </p:txBody>
      </p:sp>
      <p:sp>
        <p:nvSpPr>
          <p:cNvPr id="41" name="Messaggio dieta 2">
            <a:extLst>
              <a:ext uri="{FF2B5EF4-FFF2-40B4-BE49-F238E27FC236}">
                <a16:creationId xmlns:a16="http://schemas.microsoft.com/office/drawing/2014/main" id="{456D62AA-2B5F-41B1-9C47-30378DFF3DB2}"/>
              </a:ext>
            </a:extLst>
          </p:cNvPr>
          <p:cNvSpPr>
            <a:spLocks noGrp="1"/>
          </p:cNvSpPr>
          <p:nvPr/>
        </p:nvSpPr>
        <p:spPr>
          <a:xfrm>
            <a:off x="838200" y="6076950"/>
            <a:ext cx="10648950" cy="285750"/>
          </a:xfrm>
          <a:prstGeom prst="rect">
            <a:avLst/>
          </a:prstGeom>
          <a:noFill/>
          <a:ln w="0">
            <a:noFill/>
            <a:prstDash val="solid"/>
          </a:ln>
        </p:spPr>
        <p:txBody>
          <a:bodyPr wrap="square" lIns="0" tIns="0" rIns="0" bIns="0" anchor="t">
            <a:noAutofit/>
          </a:bodyPr>
          <a:lstStyle/>
          <a:p>
            <a:pPr algn="ctr">
              <a:lnSpc>
                <a:spcPct val="108000"/>
              </a:lnSpc>
              <a:buNone/>
              <a:defRPr sz="1613" b="1" i="0">
                <a:solidFill>
                  <a:srgbClr val="C56E5B"/>
                </a:solidFill>
                <a:latin typeface="Aptos"/>
                <a:ea typeface="Aptos"/>
                <a:cs typeface="Aptos"/>
              </a:defRPr>
            </a:pPr>
            <a:r>
              <a:rPr sz="1613" b="1" i="0">
                <a:solidFill>
                  <a:srgbClr val="C56E5B"/>
                </a:solidFill>
                <a:latin typeface="Aptos"/>
                <a:ea typeface="Aptos"/>
                <a:cs typeface="Aptos"/>
              </a:rPr>
              <a:t> DELL’ALIMENTAZIONE,  CON PARTICOLARE ENFASI SULLA DIETA MEDITERRANEA </a:t>
            </a:r>
          </a:p>
        </p:txBody>
      </p:sp>
    </p:spTree>
    <p:extLst>
      <p:ext uri="{BB962C8B-B14F-4D97-AF65-F5344CB8AC3E}">
        <p14:creationId xmlns:p14="http://schemas.microsoft.com/office/powerpoint/2010/main" val="1566525811"/>
      </p:ext>
    </p:extLst>
  </p:cSld>
  <p:clrMapOvr>
    <a:masterClrMapping/>
  </p:clrMapOvr>
  <p:transition spd="med">
    <p:blinds dir="vert"/>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4EF"/>
        </a:solidFill>
        <a:effectLst/>
      </p:bgPr>
    </p:bg>
    <p:spTree>
      <p:nvGrpSpPr>
        <p:cNvPr id="1" name=""/>
        <p:cNvGrpSpPr/>
        <p:nvPr/>
      </p:nvGrpSpPr>
      <p:grpSpPr>
        <a:xfrm>
          <a:off x="0" y="0"/>
          <a:ext cx="0" cy="0"/>
          <a:chOff x="0" y="0"/>
          <a:chExt cx="0" cy="0"/>
        </a:xfrm>
      </p:grpSpPr>
      <p:sp>
        <p:nvSpPr>
          <p:cNvPr id="16" name="Titolo">
            <a:extLst>
              <a:ext uri="{FF2B5EF4-FFF2-40B4-BE49-F238E27FC236}">
                <a16:creationId xmlns:a16="http://schemas.microsoft.com/office/drawing/2014/main" id="{A2E316FB-4E70-4404-8626-4344B115FAA6}"/>
              </a:ext>
            </a:extLst>
          </p:cNvPr>
          <p:cNvSpPr>
            <a:spLocks noGrp="1"/>
          </p:cNvSpPr>
          <p:nvPr/>
        </p:nvSpPr>
        <p:spPr>
          <a:xfrm>
            <a:off x="685800" y="419100"/>
            <a:ext cx="8763000" cy="590550"/>
          </a:xfrm>
          <a:prstGeom prst="rect">
            <a:avLst/>
          </a:prstGeom>
          <a:noFill/>
          <a:ln w="0">
            <a:noFill/>
            <a:prstDash val="solid"/>
          </a:ln>
        </p:spPr>
        <p:txBody>
          <a:bodyPr wrap="square" lIns="0" tIns="0" rIns="0" bIns="0" anchor="t">
            <a:noAutofit/>
          </a:bodyPr>
          <a:lstStyle/>
          <a:p>
            <a:pPr algn="l">
              <a:lnSpc>
                <a:spcPct val="98000"/>
              </a:lnSpc>
              <a:buNone/>
              <a:defRPr sz="3225" b="1" i="0">
                <a:solidFill>
                  <a:srgbClr val="C56E5B"/>
                </a:solidFill>
                <a:latin typeface="Aptos"/>
                <a:ea typeface="Aptos"/>
                <a:cs typeface="Aptos"/>
              </a:defRPr>
            </a:pPr>
            <a:r>
              <a:rPr sz="3225" b="1" i="0">
                <a:solidFill>
                  <a:srgbClr val="C56E5B"/>
                </a:solidFill>
                <a:latin typeface="Aptos"/>
                <a:ea typeface="Aptos"/>
                <a:cs typeface="Aptos"/>
              </a:rPr>
              <a:t>TAKE  HOME  A  MESSAGE</a:t>
            </a:r>
          </a:p>
        </p:txBody>
      </p:sp>
      <p:sp>
        <p:nvSpPr>
          <p:cNvPr id="2" name="Linea titolo">
            <a:extLst>
              <a:ext uri="{FF2B5EF4-FFF2-40B4-BE49-F238E27FC236}">
                <a16:creationId xmlns:a16="http://schemas.microsoft.com/office/drawing/2014/main" id="{BD0F5287-CE74-49CF-890A-C87E3B4FC36C}"/>
              </a:ext>
            </a:extLst>
          </p:cNvPr>
          <p:cNvSpPr>
            <a:spLocks noGrp="1"/>
          </p:cNvSpPr>
          <p:nvPr/>
        </p:nvSpPr>
        <p:spPr>
          <a:xfrm>
            <a:off x="685800" y="1066800"/>
            <a:ext cx="1619250" cy="38100"/>
          </a:xfrm>
          <a:prstGeom prst="roundRect">
            <a:avLst>
              <a:gd name="adj" fmla="val 50000"/>
            </a:avLst>
          </a:prstGeom>
          <a:solidFill>
            <a:srgbClr val="C56E5B"/>
          </a:solidFill>
          <a:ln w="0">
            <a:noFill/>
            <a:prstDash val="solid"/>
          </a:ln>
        </p:spPr>
        <p:txBody>
          <a:bodyPr/>
          <a:lstStyle/>
          <a:p>
            <a:endParaRPr lang="it-IT"/>
          </a:p>
        </p:txBody>
      </p:sp>
      <p:pic>
        <p:nvPicPr>
          <p:cNvPr id="18" name="Immagine 17"/>
          <p:cNvPicPr>
            <a:picLocks noChangeAspect="1"/>
          </p:cNvPicPr>
          <p:nvPr/>
        </p:nvPicPr>
        <p:blipFill>
          <a:blip r:embed="rId3"/>
          <a:stretch/>
        </p:blipFill>
        <p:spPr>
          <a:xfrm>
            <a:off x="9953625" y="285750"/>
            <a:ext cx="1619250" cy="391026"/>
          </a:xfrm>
          <a:prstGeom prst="rect">
            <a:avLst/>
          </a:prstGeom>
        </p:spPr>
      </p:pic>
      <p:sp>
        <p:nvSpPr>
          <p:cNvPr id="4" name="Pannello finale">
            <a:extLst>
              <a:ext uri="{FF2B5EF4-FFF2-40B4-BE49-F238E27FC236}">
                <a16:creationId xmlns:a16="http://schemas.microsoft.com/office/drawing/2014/main" id="{8CF0479D-38D2-4C3E-8C0E-F22C70DC35FE}"/>
              </a:ext>
            </a:extLst>
          </p:cNvPr>
          <p:cNvSpPr>
            <a:spLocks noGrp="1"/>
          </p:cNvSpPr>
          <p:nvPr/>
        </p:nvSpPr>
        <p:spPr>
          <a:xfrm>
            <a:off x="685800" y="1428750"/>
            <a:ext cx="10820400" cy="4476750"/>
          </a:xfrm>
          <a:prstGeom prst="roundRect">
            <a:avLst>
              <a:gd name="adj" fmla="val 5957"/>
            </a:avLst>
          </a:prstGeom>
          <a:solidFill>
            <a:srgbClr val="FFFDFC"/>
          </a:solidFill>
          <a:ln w="9525">
            <a:solidFill>
              <a:srgbClr val="D6DED9"/>
            </a:solidFill>
            <a:prstDash val="solid"/>
          </a:ln>
        </p:spPr>
        <p:style>
          <a:lnRef idx="0">
            <a:scrgbClr r="0" g="0" b="0"/>
          </a:lnRef>
          <a:fillRef idx="0">
            <a:scrgbClr r="0" g="0" b="0"/>
          </a:fillRef>
          <a:effectRef idx="4">
            <a:scrgbClr r="0" g="0" b="0"/>
          </a:effectRef>
          <a:fontRef idx="major"/>
        </p:style>
        <p:txBody>
          <a:bodyPr/>
          <a:lstStyle/>
          <a:p>
            <a:endParaRPr lang="it-IT"/>
          </a:p>
        </p:txBody>
      </p:sp>
      <p:sp>
        <p:nvSpPr>
          <p:cNvPr id="5" name="Accento finale">
            <a:extLst>
              <a:ext uri="{FF2B5EF4-FFF2-40B4-BE49-F238E27FC236}">
                <a16:creationId xmlns:a16="http://schemas.microsoft.com/office/drawing/2014/main" id="{8CC0A70D-8054-48FE-9B4D-130EC3606D7B}"/>
              </a:ext>
            </a:extLst>
          </p:cNvPr>
          <p:cNvSpPr>
            <a:spLocks noGrp="1"/>
          </p:cNvSpPr>
          <p:nvPr/>
        </p:nvSpPr>
        <p:spPr>
          <a:xfrm>
            <a:off x="685800" y="1428750"/>
            <a:ext cx="133350" cy="4476750"/>
          </a:xfrm>
          <a:prstGeom prst="roundRect">
            <a:avLst>
              <a:gd name="adj" fmla="val 50000"/>
            </a:avLst>
          </a:prstGeom>
          <a:solidFill>
            <a:srgbClr val="C56E5B"/>
          </a:solidFill>
          <a:ln w="0">
            <a:noFill/>
            <a:prstDash val="solid"/>
          </a:ln>
        </p:spPr>
        <p:txBody>
          <a:bodyPr/>
          <a:lstStyle/>
          <a:p>
            <a:endParaRPr lang="it-IT"/>
          </a:p>
        </p:txBody>
      </p:sp>
      <p:sp>
        <p:nvSpPr>
          <p:cNvPr id="6" name="Domanda finale 1">
            <a:extLst>
              <a:ext uri="{FF2B5EF4-FFF2-40B4-BE49-F238E27FC236}">
                <a16:creationId xmlns:a16="http://schemas.microsoft.com/office/drawing/2014/main" id="{799F0401-11F8-4907-976B-C1A067DD4011}"/>
              </a:ext>
            </a:extLst>
          </p:cNvPr>
          <p:cNvSpPr>
            <a:spLocks noGrp="1"/>
          </p:cNvSpPr>
          <p:nvPr/>
        </p:nvSpPr>
        <p:spPr>
          <a:xfrm>
            <a:off x="1143000" y="1857375"/>
            <a:ext cx="6429375" cy="400050"/>
          </a:xfrm>
          <a:prstGeom prst="rect">
            <a:avLst/>
          </a:prstGeom>
          <a:noFill/>
          <a:ln w="0">
            <a:noFill/>
            <a:prstDash val="solid"/>
          </a:ln>
        </p:spPr>
        <p:txBody>
          <a:bodyPr wrap="square" lIns="0" tIns="0" rIns="0" bIns="0" anchor="t">
            <a:noAutofit/>
          </a:bodyPr>
          <a:lstStyle/>
          <a:p>
            <a:pPr algn="ctr">
              <a:lnSpc>
                <a:spcPct val="108000"/>
              </a:lnSpc>
              <a:buNone/>
              <a:defRPr sz="1800" b="0" i="0">
                <a:solidFill>
                  <a:srgbClr val="24343D"/>
                </a:solidFill>
                <a:latin typeface="Aptos"/>
                <a:ea typeface="Aptos"/>
                <a:cs typeface="Aptos"/>
              </a:defRPr>
            </a:pPr>
            <a:r>
              <a:rPr sz="1800" b="0" i="0">
                <a:solidFill>
                  <a:srgbClr val="24343D"/>
                </a:solidFill>
                <a:latin typeface="Aptos"/>
                <a:ea typeface="Aptos"/>
                <a:cs typeface="Aptos"/>
              </a:rPr>
              <a:t>Per la demenza ad oggi non ci sono CURE, e quindi</a:t>
            </a:r>
          </a:p>
        </p:txBody>
      </p:sp>
      <p:sp>
        <p:nvSpPr>
          <p:cNvPr id="7" name="Domanda finale 2">
            <a:extLst>
              <a:ext uri="{FF2B5EF4-FFF2-40B4-BE49-F238E27FC236}">
                <a16:creationId xmlns:a16="http://schemas.microsoft.com/office/drawing/2014/main" id="{C6266C2B-356F-4F34-955E-A4372E83B61D}"/>
              </a:ext>
            </a:extLst>
          </p:cNvPr>
          <p:cNvSpPr>
            <a:spLocks noGrp="1"/>
          </p:cNvSpPr>
          <p:nvPr/>
        </p:nvSpPr>
        <p:spPr>
          <a:xfrm>
            <a:off x="1143000" y="2343150"/>
            <a:ext cx="6429375" cy="523875"/>
          </a:xfrm>
          <a:prstGeom prst="rect">
            <a:avLst/>
          </a:prstGeom>
          <a:noFill/>
          <a:ln w="0">
            <a:noFill/>
            <a:prstDash val="solid"/>
          </a:ln>
        </p:spPr>
        <p:txBody>
          <a:bodyPr wrap="square" lIns="0" tIns="0" rIns="0" bIns="0" anchor="t">
            <a:noAutofit/>
          </a:bodyPr>
          <a:lstStyle/>
          <a:p>
            <a:pPr algn="ctr">
              <a:lnSpc>
                <a:spcPct val="108000"/>
              </a:lnSpc>
              <a:buNone/>
              <a:defRPr sz="2475" b="1" i="0">
                <a:solidFill>
                  <a:srgbClr val="C56E5B"/>
                </a:solidFill>
                <a:latin typeface="Aptos"/>
                <a:ea typeface="Aptos"/>
                <a:cs typeface="Aptos"/>
              </a:defRPr>
            </a:pPr>
            <a:r>
              <a:rPr sz="2475" b="1" i="0">
                <a:solidFill>
                  <a:srgbClr val="C56E5B"/>
                </a:solidFill>
                <a:latin typeface="Aptos"/>
                <a:ea typeface="Aptos"/>
                <a:cs typeface="Aptos"/>
              </a:rPr>
              <a:t>NON C’E’ NIENTE DA FARE?</a:t>
            </a:r>
          </a:p>
        </p:txBody>
      </p:sp>
      <p:sp>
        <p:nvSpPr>
          <p:cNvPr id="8" name="Linea messaggio">
            <a:extLst>
              <a:ext uri="{FF2B5EF4-FFF2-40B4-BE49-F238E27FC236}">
                <a16:creationId xmlns:a16="http://schemas.microsoft.com/office/drawing/2014/main" id="{DF6812C9-B275-4AE2-84DD-F04DFFB97B98}"/>
              </a:ext>
            </a:extLst>
          </p:cNvPr>
          <p:cNvSpPr>
            <a:spLocks noGrp="1"/>
          </p:cNvSpPr>
          <p:nvPr/>
        </p:nvSpPr>
        <p:spPr>
          <a:xfrm>
            <a:off x="2190750" y="3048000"/>
            <a:ext cx="4333875" cy="19050"/>
          </a:xfrm>
          <a:prstGeom prst="roundRect">
            <a:avLst>
              <a:gd name="adj" fmla="val 50000"/>
            </a:avLst>
          </a:prstGeom>
          <a:solidFill>
            <a:srgbClr val="D6DED9"/>
          </a:solidFill>
          <a:ln w="0">
            <a:noFill/>
            <a:prstDash val="solid"/>
          </a:ln>
        </p:spPr>
        <p:txBody>
          <a:bodyPr/>
          <a:lstStyle/>
          <a:p>
            <a:endParaRPr lang="it-IT"/>
          </a:p>
        </p:txBody>
      </p:sp>
      <p:sp>
        <p:nvSpPr>
          <p:cNvPr id="9" name="Risposta finale 1">
            <a:extLst>
              <a:ext uri="{FF2B5EF4-FFF2-40B4-BE49-F238E27FC236}">
                <a16:creationId xmlns:a16="http://schemas.microsoft.com/office/drawing/2014/main" id="{F48D6CE0-050F-44E8-9B52-933B6A032F03}"/>
              </a:ext>
            </a:extLst>
          </p:cNvPr>
          <p:cNvSpPr>
            <a:spLocks noGrp="1"/>
          </p:cNvSpPr>
          <p:nvPr/>
        </p:nvSpPr>
        <p:spPr>
          <a:xfrm>
            <a:off x="1143000" y="3333750"/>
            <a:ext cx="6429375" cy="400050"/>
          </a:xfrm>
          <a:prstGeom prst="rect">
            <a:avLst/>
          </a:prstGeom>
          <a:noFill/>
          <a:ln w="0">
            <a:noFill/>
            <a:prstDash val="solid"/>
          </a:ln>
        </p:spPr>
        <p:txBody>
          <a:bodyPr wrap="square" lIns="0" tIns="0" rIns="0" bIns="0" anchor="t">
            <a:noAutofit/>
          </a:bodyPr>
          <a:lstStyle/>
          <a:p>
            <a:pPr algn="ctr">
              <a:lnSpc>
                <a:spcPct val="108000"/>
              </a:lnSpc>
              <a:buNone/>
              <a:defRPr sz="1800" b="0" i="0">
                <a:solidFill>
                  <a:srgbClr val="24343D"/>
                </a:solidFill>
                <a:latin typeface="Aptos"/>
                <a:ea typeface="Aptos"/>
                <a:cs typeface="Aptos"/>
              </a:defRPr>
            </a:pPr>
            <a:r>
              <a:rPr sz="1800" b="0" i="0">
                <a:solidFill>
                  <a:srgbClr val="24343D"/>
                </a:solidFill>
                <a:latin typeface="Aptos"/>
                <a:ea typeface="Aptos"/>
                <a:cs typeface="Aptos"/>
              </a:rPr>
              <a:t>NO! Per la demenza  ad oggi non ci sono cure, e quindi</a:t>
            </a:r>
          </a:p>
        </p:txBody>
      </p:sp>
      <p:sp>
        <p:nvSpPr>
          <p:cNvPr id="10" name="Risposta finale 2">
            <a:extLst>
              <a:ext uri="{FF2B5EF4-FFF2-40B4-BE49-F238E27FC236}">
                <a16:creationId xmlns:a16="http://schemas.microsoft.com/office/drawing/2014/main" id="{C25025F6-3698-4A02-9176-7E392C9E333D}"/>
              </a:ext>
            </a:extLst>
          </p:cNvPr>
          <p:cNvSpPr>
            <a:spLocks noGrp="1"/>
          </p:cNvSpPr>
          <p:nvPr/>
        </p:nvSpPr>
        <p:spPr>
          <a:xfrm>
            <a:off x="1143000" y="3857625"/>
            <a:ext cx="6429375" cy="571500"/>
          </a:xfrm>
          <a:prstGeom prst="rect">
            <a:avLst/>
          </a:prstGeom>
          <a:noFill/>
          <a:ln w="0">
            <a:noFill/>
            <a:prstDash val="solid"/>
          </a:ln>
        </p:spPr>
        <p:txBody>
          <a:bodyPr wrap="square" lIns="0" tIns="0" rIns="0" bIns="0" anchor="t">
            <a:noAutofit/>
          </a:bodyPr>
          <a:lstStyle/>
          <a:p>
            <a:pPr algn="ctr">
              <a:lnSpc>
                <a:spcPct val="108000"/>
              </a:lnSpc>
              <a:buNone/>
              <a:defRPr sz="2550" b="1" i="0">
                <a:solidFill>
                  <a:srgbClr val="164258"/>
                </a:solidFill>
                <a:latin typeface="Aptos"/>
                <a:ea typeface="Aptos"/>
                <a:cs typeface="Aptos"/>
              </a:defRPr>
            </a:pPr>
            <a:r>
              <a:rPr sz="2550" b="1" i="0">
                <a:solidFill>
                  <a:srgbClr val="164258"/>
                </a:solidFill>
                <a:latin typeface="Aptos"/>
                <a:ea typeface="Aptos"/>
                <a:cs typeface="Aptos"/>
              </a:rPr>
              <a:t>C’E’ MOLTO (ALTRO) DA FARE!!</a:t>
            </a:r>
          </a:p>
        </p:txBody>
      </p:sp>
      <p:pic>
        <p:nvPicPr>
          <p:cNvPr id="26" name="Immagine 25"/>
          <p:cNvPicPr>
            <a:picLocks noChangeAspect="1"/>
          </p:cNvPicPr>
          <p:nvPr/>
        </p:nvPicPr>
        <p:blipFill>
          <a:blip r:embed="rId4">
            <a:extLst>
              <a:ext uri="{28A0092B-C50C-407E-A947-70E740481C1C}">
                <a14:useLocalDpi xmlns:a14="http://schemas.microsoft.com/office/drawing/2010/main" val="0"/>
              </a:ext>
            </a:extLst>
          </a:blip>
          <a:srcRect t="1746" b="1746"/>
          <a:stretch/>
        </p:blipFill>
        <p:spPr>
          <a:xfrm>
            <a:off x="8001000" y="1809750"/>
            <a:ext cx="3000375" cy="2171700"/>
          </a:xfrm>
          <a:prstGeom prst="roundRect">
            <a:avLst>
              <a:gd name="adj" fmla="val 9649"/>
            </a:avLst>
          </a:prstGeom>
        </p:spPr>
      </p:pic>
      <p:sp>
        <p:nvSpPr>
          <p:cNvPr id="12" name="Ringraziamento">
            <a:extLst>
              <a:ext uri="{FF2B5EF4-FFF2-40B4-BE49-F238E27FC236}">
                <a16:creationId xmlns:a16="http://schemas.microsoft.com/office/drawing/2014/main" id="{2E21D7FF-7974-41EE-9F07-E76B3394F157}"/>
              </a:ext>
            </a:extLst>
          </p:cNvPr>
          <p:cNvSpPr>
            <a:spLocks noGrp="1"/>
          </p:cNvSpPr>
          <p:nvPr/>
        </p:nvSpPr>
        <p:spPr>
          <a:xfrm>
            <a:off x="6334125" y="5000625"/>
            <a:ext cx="4381500" cy="419100"/>
          </a:xfrm>
          <a:prstGeom prst="rect">
            <a:avLst/>
          </a:prstGeom>
          <a:noFill/>
          <a:ln w="0">
            <a:noFill/>
            <a:prstDash val="solid"/>
          </a:ln>
        </p:spPr>
        <p:txBody>
          <a:bodyPr wrap="square" lIns="0" tIns="0" rIns="0" bIns="0" anchor="t">
            <a:noAutofit/>
          </a:bodyPr>
          <a:lstStyle/>
          <a:p>
            <a:pPr algn="r">
              <a:lnSpc>
                <a:spcPct val="108000"/>
              </a:lnSpc>
              <a:buNone/>
              <a:defRPr sz="1800" b="1" i="1">
                <a:solidFill>
                  <a:srgbClr val="78958A"/>
                </a:solidFill>
                <a:latin typeface="Georgia"/>
                <a:ea typeface="Georgia"/>
                <a:cs typeface="Georgia"/>
              </a:defRPr>
            </a:pPr>
            <a:r>
              <a:rPr sz="1800" b="1" i="1">
                <a:solidFill>
                  <a:srgbClr val="78958A"/>
                </a:solidFill>
                <a:latin typeface="Georgia"/>
                <a:ea typeface="Georgia"/>
                <a:cs typeface="Georgia"/>
              </a:rPr>
              <a:t>                                         Grazie per l’attenzione</a:t>
            </a:r>
          </a:p>
        </p:txBody>
      </p:sp>
      <p:pic>
        <p:nvPicPr>
          <p:cNvPr id="28" name="Immagine 27"/>
          <p:cNvPicPr>
            <a:picLocks noChangeAspect="1"/>
          </p:cNvPicPr>
          <p:nvPr/>
        </p:nvPicPr>
        <p:blipFill>
          <a:blip r:embed="rId3"/>
          <a:stretch/>
        </p:blipFill>
        <p:spPr>
          <a:xfrm>
            <a:off x="876300" y="6115050"/>
            <a:ext cx="1666875" cy="402527"/>
          </a:xfrm>
          <a:prstGeom prst="rect">
            <a:avLst/>
          </a:prstGeom>
        </p:spPr>
      </p:pic>
      <p:sp>
        <p:nvSpPr>
          <p:cNvPr id="14" name="Linea inferiore">
            <a:extLst>
              <a:ext uri="{FF2B5EF4-FFF2-40B4-BE49-F238E27FC236}">
                <a16:creationId xmlns:a16="http://schemas.microsoft.com/office/drawing/2014/main" id="{D3A4C954-1B9A-4676-A704-DAD884604696}"/>
              </a:ext>
            </a:extLst>
          </p:cNvPr>
          <p:cNvSpPr>
            <a:spLocks noGrp="1"/>
          </p:cNvSpPr>
          <p:nvPr/>
        </p:nvSpPr>
        <p:spPr>
          <a:xfrm>
            <a:off x="685800" y="6496050"/>
            <a:ext cx="10820400" cy="19050"/>
          </a:xfrm>
          <a:prstGeom prst="roundRect">
            <a:avLst>
              <a:gd name="adj" fmla="val 50000"/>
            </a:avLst>
          </a:prstGeom>
          <a:solidFill>
            <a:srgbClr val="D6DED9"/>
          </a:solidFill>
          <a:ln w="0">
            <a:noFill/>
            <a:prstDash val="solid"/>
          </a:ln>
        </p:spPr>
        <p:txBody>
          <a:bodyPr/>
          <a:lstStyle/>
          <a:p>
            <a:endParaRPr lang="it-IT"/>
          </a:p>
        </p:txBody>
      </p:sp>
      <p:sp>
        <p:nvSpPr>
          <p:cNvPr id="15" name="Accento inferiore">
            <a:extLst>
              <a:ext uri="{FF2B5EF4-FFF2-40B4-BE49-F238E27FC236}">
                <a16:creationId xmlns:a16="http://schemas.microsoft.com/office/drawing/2014/main" id="{9727D9AA-6A5B-4ECF-B35E-5299F467E5BF}"/>
              </a:ext>
            </a:extLst>
          </p:cNvPr>
          <p:cNvSpPr>
            <a:spLocks noGrp="1"/>
          </p:cNvSpPr>
          <p:nvPr/>
        </p:nvSpPr>
        <p:spPr>
          <a:xfrm>
            <a:off x="685800" y="6496050"/>
            <a:ext cx="876300" cy="19050"/>
          </a:xfrm>
          <a:prstGeom prst="roundRect">
            <a:avLst>
              <a:gd name="adj" fmla="val 50000"/>
            </a:avLst>
          </a:prstGeom>
          <a:solidFill>
            <a:srgbClr val="C56E5B"/>
          </a:solidFill>
          <a:ln w="0">
            <a:noFill/>
            <a:prstDash val="solid"/>
          </a:ln>
        </p:spPr>
        <p:txBody>
          <a:bodyPr/>
          <a:lstStyle/>
          <a:p>
            <a:endParaRPr lang="it-IT"/>
          </a:p>
        </p:txBody>
      </p:sp>
    </p:spTree>
    <p:extLst>
      <p:ext uri="{BB962C8B-B14F-4D97-AF65-F5344CB8AC3E}">
        <p14:creationId xmlns:p14="http://schemas.microsoft.com/office/powerpoint/2010/main" val="1914845089"/>
      </p:ext>
    </p:extLst>
  </p:cSld>
  <p:clrMapOvr>
    <a:masterClrMapping/>
  </p:clrMapOvr>
  <p:transition spd="med">
    <p:cut/>
  </p:transition>
</p:sld>
</file>

<file path=ppt/theme/theme1.xml><?xml version="1.0" encoding="utf-8"?>
<a:theme xmlns:a="http://schemas.openxmlformats.org/drawingml/2006/main" name="ChatGPT">
  <a:themeElements>
    <a:clrScheme name="Fondazione Moroni — geriatria morbida">
      <a:dk1>
        <a:srgbClr val="000000"/>
      </a:dk1>
      <a:lt1>
        <a:srgbClr val="FFFFFF"/>
      </a:lt1>
      <a:dk2>
        <a:srgbClr val="164258"/>
      </a:dk2>
      <a:lt2>
        <a:srgbClr val="F7F4EF"/>
      </a:lt2>
      <a:accent1>
        <a:srgbClr val="1F5D7A"/>
      </a:accent1>
      <a:accent2>
        <a:srgbClr val="78958A"/>
      </a:accent2>
      <a:accent3>
        <a:srgbClr val="C56E5B"/>
      </a:accent3>
      <a:accent4>
        <a:srgbClr val="C2A36B"/>
      </a:accent4>
      <a:accent5>
        <a:srgbClr val="DDEAF0"/>
      </a:accent5>
      <a:accent6>
        <a:srgbClr val="E3ECE7"/>
      </a:accent6>
      <a:hlink>
        <a:srgbClr val="1F5D7A"/>
      </a:hlink>
      <a:folHlink>
        <a:srgbClr val="C56E5B"/>
      </a:folHlink>
    </a:clrScheme>
    <a:fontScheme name="Office">
      <a:majorFont>
        <a:latin typeface="Calibri Light"/>
        <a:ea typeface="Calibri Light"/>
        <a:cs typeface="Calibri Light"/>
      </a:majorFont>
      <a:minorFont>
        <a:latin typeface="Calibri"/>
        <a:ea typeface="Calibri"/>
        <a:cs typeface="Calibri"/>
      </a:minorFont>
    </a:fontScheme>
    <a:fmtScheme name="Fondazione Moroni — geriatria morbid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Fondazione Moroni — geriatria morbida">
      <a:dk1>
        <a:srgbClr val="000000"/>
      </a:dk1>
      <a:lt1>
        <a:srgbClr val="FFFFFF"/>
      </a:lt1>
      <a:dk2>
        <a:srgbClr val="164258"/>
      </a:dk2>
      <a:lt2>
        <a:srgbClr val="F7F4EF"/>
      </a:lt2>
      <a:accent1>
        <a:srgbClr val="1F5D7A"/>
      </a:accent1>
      <a:accent2>
        <a:srgbClr val="78958A"/>
      </a:accent2>
      <a:accent3>
        <a:srgbClr val="C56E5B"/>
      </a:accent3>
      <a:accent4>
        <a:srgbClr val="C2A36B"/>
      </a:accent4>
      <a:accent5>
        <a:srgbClr val="DDEAF0"/>
      </a:accent5>
      <a:accent6>
        <a:srgbClr val="E3ECE7"/>
      </a:accent6>
      <a:hlink>
        <a:srgbClr val="1F5D7A"/>
      </a:hlink>
      <a:folHlink>
        <a:srgbClr val="C56E5B"/>
      </a:folHlink>
    </a:clrScheme>
    <a:fontScheme name="Office">
      <a:majorFont>
        <a:latin typeface="Calibri Light"/>
        <a:ea typeface="Calibri Light"/>
        <a:cs typeface="Calibri Light"/>
      </a:majorFont>
      <a:minorFont>
        <a:latin typeface="Calibri"/>
        <a:ea typeface="Calibri"/>
        <a:cs typeface="Calibri"/>
      </a:minorFont>
    </a:fontScheme>
    <a:fmtScheme name="Fondazione Moroni — geriatria morbid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1270</Words>
  <Application>Microsoft Office PowerPoint</Application>
  <DocSecurity>0</DocSecurity>
  <PresentationFormat>Widescreen</PresentationFormat>
  <Paragraphs>149</Paragraphs>
  <Slides>14</Slides>
  <Notes>14</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14</vt:i4>
      </vt:variant>
    </vt:vector>
  </HeadingPairs>
  <TitlesOfParts>
    <vt:vector size="18" baseType="lpstr">
      <vt:lpstr>Aptos</vt:lpstr>
      <vt:lpstr>Calibri</vt:lpstr>
      <vt:lpstr>Georgia</vt:lpstr>
      <vt:lpstr>ChatGPT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giovanna filazzola</cp:lastModifiedBy>
  <cp:revision>1</cp:revision>
  <dcterms:created xsi:type="dcterms:W3CDTF">2026-08-31T14:29:35Z</dcterms:created>
  <dcterms:modified xsi:type="dcterms:W3CDTF">2026-09-02T07:35:13Z</dcterms:modified>
</cp:coreProperties>
</file>