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Buonasera a tutti e benvenuti.
Voglio iniziare questo nostro incontro facendo un passo indietro e parlando di qualcosa che conosco molto da vicino. Nel mio lavoro come educatrice, sia a domicilio sia in RSA, mi capita quotidianamente di incontrare i familiari delle persone con demenza. E c'è un filo conduttore che lega quasi tutte le loro storie, soprattutto quelle di chi vive da solo con il proprio caro: la sensazione di profonda solitudine e un costante, pesante senso di colpa.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assiste un familiare convive con un "rumore di fondo" continuo nella testa. È un'ansia incessante fatta di domande che non si fermano mai: Mangerà oggi? Dormirà stanotte? Si farà lavare? Cosa sta facendo in questo momento? Cosa combinerà tra cinque minuti?
Questo brusio mentale non si spegne mai. Vi svuota delle energie. Ed è proprio a causa di questa stanchezza accumulata che, di fronte all'ennesima domanda ripetuta dieci volte, o al paio di scarpe infilato al contrario, capita di scattare. Di alzare la voce, di arrabbiarsi.
Un secondo dopo, però, arriva la punizione più severa: il senso di colpa. Ci diciamo: "Non dovevo arrabbiarmi, in fondo non lo fa apposta, non è colpa sua". E così ci chiudiamo ancora di più in noi stessi, isolandoci dal mondo, rinunciando a uscire e portando da soli un peso diventato insostenibile.
Voglio dirvi una cosa con la massima chiarezza: tutto questo è umano. È una reazione del tutto naturale a uno stress prolungato.
Reagire così non fa di voi dei cattivi familiari.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 per continuare a prendervi cura di chi amate, dovete prima di tutto prendervi cura di voi stessi. Accettare di aver bisogno di aiuto non è un segno di resa o di debolezza, ma un atto di profonda responsabilità e d'amore. Significa concedersi il permesso di affidarsi a qualcuno, anche solo per il tempo di una passeggiata, per riprendere fiato e staccare la spina.
Chiedere aiuto si può, ed esistono strumenti pensati proprio per non lasciarvi soli. La Fondazione Moroni offre diverse possibilità per affiancarvi nella cura, a seconda delle vostre esigenze e del momento che state vivendo.
Servizi a domicilio
- C-Dom (Cure Domiciliari): un servizio sociosanitario che porta a casa vostra interventi professionali mirati (infermieri, fisioterapisti, educatori, ASA/OSS) per rispondere a specifici bisogni di cura e riabilitazione senza spostare la persona dal suo ambiente.
- RSA Aperta: una misura regionale fondamentale per la gestione della demenza. Offre prestazioni gratuite a domicilio – come stimolazione cognitiva, interventi educativi, igiene o momenti di sollievo – volte a mantenere le capacità residue del vostro caro e a dare respiro a voi caregiver.
Servizi semiresidenziali e residenziali
- CDI (Centro Diurno Integrato): un'accoglienza diurna in un ambiente protetto e stimolante. La persona trascorre la giornata svolgendo attività sociali e riabilitative con il supporto di professionisti, per poi tornare a casa la sera. Questo permette a voi di recuperare tempo prezioso per il lavoro, le commissioni o il riposo.
- RSA (Residenza Sanitaria Assistenziale): la struttura residenziale pensata per i contesti in cui l'assistenza a casa non è più sostenibile. Garantisce un'assistenza medica, infermieristica e riabilitativa h24 con un'équipe multidisciplinare specializzata.
Delegare anche solo un'ora o mezza giornata a un professionista non significa abbandonare il proprio caro, ma ricaricare le batterie per potergli stare accanto con nuova serenità.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ai servizi, voglio lasciarvi alcuni piccoli consigli pratici per la gestione della quotidianità. Premetto una cosa fondamentale: ogni persona è unica e la demenza si manifesta in modi diversi. Non esistono ricette magiche universali, ma esistono delle strategie d'approccio che possono aiutarci a disinnescare i momenti più difficili.
Ci sono dei comportamenti molto comuni che spesso spaventano o spiazzano chi sta accanto al malato:
- Non riconoscere i familiari (o confondere i ruoli, ad esempio chiamare papà il marito o fratello il figlio).
- Non riconoscere la propria casa e chiedere insistentemente di "tornare a casa", anche se si trova già lì.
- Cercare disperatamente un parente, a volte vivo, altre volte defunto da anni.
Cosa c'è alla base di queste situazioni? Non si tratta di capricci o di memoria che "va e viene", ma di precisi deficit cognitivi causati dalla malattia:
- Agnosia: l'incapacità del cervello di riconoscere ed elaborare correttamente ciò che i sensi vedono. La persona vede il vostro viso, ma il suo cervello non riesce più ad associare a quel volto l'identità corretta.
- Disorientamento spazio-temporale: la perdita della percezione del presente. Spesso il malato regredisce nel tempo e il concetto di "casa" non indica il luogo fisico attuale, ma la casa dell'infanzia, un luogo simbolo di sicurezza e protezione.
- Vuoti di memoria a breve termine: il cervello cancella gli eventi recenti e mantiene vivi i ricordi lontani, per questo la persona cerca genitori o parenti morti da tempo, vivendo la loro assenza come una scomparsa improvvisa e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Come possiamo reagire noi familiari? La regola d'oro è una sola: non contraddire mai il proprio caro.
Per la persona malata, la realtà che sta vivendo in quel momento è l'unica reale e vera. Dirgli "Ma cosa dici, sono tuo marito!" o "Guarda che tua mamma è morta vent'anni fa!" non farà che farlo sentire incompreso, spaventato e solo. Questo scatena rabbia, ansia o profonda tristezza.
La strada corretta è quella di validare l'emozione e poi guidare l'attenzione altrove:
- Accogliere e rassicurare: se la persona è disperata perché non trova la mamma, non smentite il suo pensiero. Mostrate vicinanza fisica ed empatia. Dite: "Vedo che sei molto preoccupato, mi dispiace tanto. Ora ci sono io con te, non ti preoccupare".
- Agganciare un ricordo positivo: riportate l'emozione su un binario sereno ponendo una domanda aperta sul passato. Ad esempio: "Mi racconti com'era la tua mamma? Qual era il piatto più buono che ti cucinava?". Parlarne aiuterà a sfogare l'ansia.
- Spostare l'attenzione (distrazione dolce): una volta calmata l'ansia iniziale, proponete un gesto pratico e rassicurante. "Prepariamoci una bella tazza di tè insieme" oppure "Facciamo due passi in giardino?".
Il nostro obiettivo non è riportare la persona alla nostra realtà, ma entrare dolcemente nella sua per farla sentire al sicuro.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Passando alla gestione pratica di tutti i giorni, ci sono due momenti particolarmente delicati: l'alimentazione e l'igiene personale.
Prima di tutto, occorre fare una premessa sui disturbi della vista e della percezione visivo-spaziale. Con l'avanzare della demenza, il cervello perde la capacità di interpretare correttamente le immagini che gli occhi vedono. La persona può sviluppare una sorta di "visione a tunnel", avere difficoltà nel percepire la profondità e, soprattutto, non riuscire a distinguere i contrasti di colore. Per questo motivo, un piatto bianco su una tovaglia bianca rende il cibo letteralmente "invisibile", creando confusione o rifiuto di mangiare.
Per quanto riguarda l'alimentazione:
- Sfruttiamo i contrasti di colore: utilizziamo piatti con colori vivaci in forte contrasto con la tovaglia (ad esempio un piatto rosso o blu su una tovaglia chiara). In questo modo il cibo risalta e diventa subito identificabile.
- Nominiamo e descriviamo il cibo: quando presentiamo il piatto, diciamo chiaramente cosa c'è da mangiare. Dare un nome alle pietanze stimola l'appetito e riduce lo smarrimento.
- Creiamo un'atmosfera positiva prima del pasto: invogliamo la persona a sedersi a tavola proponendo, subito prima, un'attività che le piace (ascoltare una canzone amata, fare due passi, scambiare una coccola). Quel sentimento di benessere la accompagnerà per tutta la durata del pranzo.
- Preserviamo la dignità e l'autonomia: favorire l'autonomia è fondamentale, ma senza mai arrivare alla frustrazione. Quando notiamo che la persona fatica a tagliare la carne o a usare le posate, non lasciamo che si scontri con il proprio limite sentendosi incapace. Portiamo in tavola il piatto già preparato e con il cibo tagliato a piccoli bocconi. Così la persona potrà continuare a mangiare da sola, mantenendo la sua indipendenza senza percepire il fallimento.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Sulle correzioni degli errori: capita a tutti di perdere la pazienza. A me capita con mia figlia, ed è del tutto umano che accada anche a voi con il vostro caro. Ma alzare la voce o sgridare genera solo spavento e agitazione.
La strategia migliore è prevenire ed eliminare le fonti di errore: togliamo di mezzo gli oggetti inutili dalla tavola e lasciamo a portata di mano soltanto lo strumento necessario per quel momento (ad esempio solo il cucchiaio se c'è la minestra). In questo modo guidiamo il gesto in modo naturale, senza bisogno di richiami.
Infine, soffermiamoci su un tema estremamente delicato: l'igiene personale e la cura di sé.
Io sono un'educatrice e riconosco che le figure sanitarie e le OSS, vivendo l'assistenza fisica quotidiana, conoscono trucchetti pratici straordinari. Posso però condividere con voi alcune strategie ambientali ed educative per affrontare i momenti di stallo.
Quando la gestione dell'igiene diventa troppo complessa o fonte di conflitto continuo, farsi aiutare diventa fondamentale. Ma introdurre un'altra persona – un'assistente familiare o un operatore – va fatto con grande tatto.
- Evitare la sensazione di accerchiamento: se la persona vede due o tre adulti attorno a sé che cercano di spogliarla o spingerla in bagno, si sentirà braccata, minacciata e reagirà con aggressività di difesa. L'operatore esterno deve muoversi con calma, mantenendo un atteggiamento non invasivo.
- Entrare in confidenza con cura e gradualità: non si può pretendere che un estraneo entri in casa e porti subito la persona sotto la doccia. La fiducia si costruisce attraverso gesti di cura leggera e piacevole: dedicarsi a fare le unghie, sistemare i capelli, applicare una crema idratante sulle mani, aiutare a scegliere e indossare un bell'abito. Questi gesti spezzano la diffidenza, creano una relazione d'affetto e preparano il terreno per la cura fisica vera e propria.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l'ambiente bagno, se la persona non ha la tendenza a scagliare oggetti o a metterli in bocca in modo improprio, possiamo sfruttare la memoria procedurale.
Mettiamo in vista gli oggetti concreti dell'igiene: la spugna solita, la spazzola per i capelli, il sapone che ha sempre usato. Spesso la memoria verbale fallisce (se diciamo "ora ci laviamo" la persona non capisce o si spaventa), ma la memoria motoria e visiva resta attiva: vedere e toccare la propria spugna o la propria spazzola fa scattare l'azione corretta in modo automatico e rassicurante.
Ricordiamo anche i problemi di orientamento: se la persona non trova il bagno e urina in giro, applichiamo un cartello chiaro con la scritta "BAGNO" e una foto reale del WC, accompagnata da luci segnapasso nel corridoio. Se nonostante tutto compare il rifiuto di lavarsi, applichiamo la regola della flessibilità: sospendiamo la richiesta, proviamo più tardi nel pomeriggio, o limitiamoci all'igiene a pezzi o alla barba.
La pulizia è importante, ma tutelare la relazione, la dignità e la serenità della persona e della famiglia lo è ancora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Chiusura e ringraziamenti. Eventuale spazio per domande dei familiari.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4EF"/>
        </a:solidFill>
      </p:bgPr>
    </p:bg>
    <p:spTree>
      <p:nvGrpSpPr>
        <p:cNvPr id="1" name=""/>
        <p:cNvGrpSpPr/>
        <p:nvPr/>
      </p:nvGrpSpPr>
      <p:grpSpPr>
        <a:xfrm>
          <a:off x="0" y="0"/>
          <a:ext cx="0" cy="0"/>
          <a:chOff x="0" y="0"/>
          <a:chExt cx="0" cy="0"/>
        </a:xfrm>
      </p:grpSpPr>
      <p:sp>
        <p:nvSpPr>
          <p:cNvPr id="2" name="Shape 0"/>
          <p:cNvSpPr/>
          <p:nvPr/>
        </p:nvSpPr>
        <p:spPr>
          <a:xfrm>
            <a:off x="8330184" y="0"/>
            <a:ext cx="3858768" cy="6858000"/>
          </a:xfrm>
          <a:prstGeom prst="rect">
            <a:avLst/>
          </a:prstGeom>
          <a:solidFill>
            <a:srgbClr val="164258"/>
          </a:solidFill>
          <a:ln w="12700">
            <a:solidFill>
              <a:srgbClr val="164258"/>
            </a:solidFill>
            <a:prstDash val="solid"/>
          </a:ln>
        </p:spPr>
      </p:sp>
      <p:sp>
        <p:nvSpPr>
          <p:cNvPr id="3" name="Shape 1"/>
          <p:cNvSpPr/>
          <p:nvPr/>
        </p:nvSpPr>
        <p:spPr>
          <a:xfrm>
            <a:off x="9427464" y="0"/>
            <a:ext cx="2569464" cy="2569464"/>
          </a:xfrm>
          <a:prstGeom prst="ellipse">
            <a:avLst/>
          </a:prstGeom>
          <a:solidFill>
            <a:srgbClr val="78958A"/>
          </a:solidFill>
          <a:ln w="12700">
            <a:solidFill>
              <a:srgbClr val="78958A"/>
            </a:solidFill>
            <a:prstDash val="solid"/>
          </a:ln>
        </p:spPr>
      </p:sp>
      <p:sp>
        <p:nvSpPr>
          <p:cNvPr id="4" name="Shape 2"/>
          <p:cNvSpPr/>
          <p:nvPr/>
        </p:nvSpPr>
        <p:spPr>
          <a:xfrm>
            <a:off x="7616952" y="4764024"/>
            <a:ext cx="2093976" cy="2093976"/>
          </a:xfrm>
          <a:prstGeom prst="ellipse">
            <a:avLst/>
          </a:prstGeom>
          <a:solidFill>
            <a:srgbClr val="F3E1DA"/>
          </a:solidFill>
          <a:ln w="12700">
            <a:solidFill>
              <a:srgbClr val="F3E1DA"/>
            </a:solidFill>
            <a:prstDash val="solid"/>
          </a:ln>
        </p:spPr>
      </p:sp>
      <p:sp>
        <p:nvSpPr>
          <p:cNvPr id="5" name="Shape 3"/>
          <p:cNvSpPr/>
          <p:nvPr/>
        </p:nvSpPr>
        <p:spPr>
          <a:xfrm>
            <a:off x="685800" y="1783080"/>
            <a:ext cx="64008" cy="3017520"/>
          </a:xfrm>
          <a:prstGeom prst="rect">
            <a:avLst/>
          </a:prstGeom>
          <a:solidFill>
            <a:srgbClr val="C56E5B"/>
          </a:solidFill>
          <a:ln w="12700">
            <a:solidFill>
              <a:srgbClr val="C56E5B"/>
            </a:solidFill>
            <a:prstDash val="solid"/>
          </a:ln>
        </p:spPr>
      </p:sp>
      <p:pic>
        <p:nvPicPr>
          <p:cNvPr id="6" name="Image 0" descr="preencoded.png">    </p:cNvPr>
          <p:cNvPicPr>
            <a:picLocks noChangeAspect="1"/>
          </p:cNvPicPr>
          <p:nvPr/>
        </p:nvPicPr>
        <p:blipFill>
          <a:blip r:embed="rId1"/>
          <a:stretch>
            <a:fillRect/>
          </a:stretch>
        </p:blipFill>
        <p:spPr>
          <a:xfrm>
            <a:off x="685800" y="411480"/>
            <a:ext cx="1737360" cy="1094229"/>
          </a:xfrm>
          <a:prstGeom prst="rect">
            <a:avLst/>
          </a:prstGeom>
        </p:spPr>
      </p:pic>
      <p:sp>
        <p:nvSpPr>
          <p:cNvPr id="7" name="Text 4"/>
          <p:cNvSpPr txBox="1"/>
          <p:nvPr/>
        </p:nvSpPr>
        <p:spPr>
          <a:xfrm>
            <a:off x="1069848" y="1828800"/>
            <a:ext cx="6949440" cy="822960"/>
          </a:xfrm>
          <a:prstGeom prst="rect">
            <a:avLst/>
          </a:prstGeom>
          <a:noFill/>
          <a:ln/>
        </p:spPr>
        <p:txBody>
          <a:bodyPr wrap="square" lIns="0" tIns="0" rIns="0" bIns="0" rtlCol="0" anchor="t"/>
          <a:lstStyle/>
          <a:p>
            <a:pPr indent="0" marL="0">
              <a:buNone/>
            </a:pPr>
            <a:r>
              <a:rPr lang="en-US" sz="4000" b="1" spc="100" kern="0" dirty="0">
                <a:solidFill>
                  <a:srgbClr val="164258"/>
                </a:solidFill>
                <a:latin typeface="Calibri" pitchFamily="34" charset="0"/>
                <a:ea typeface="Calibri" pitchFamily="34" charset="-122"/>
                <a:cs typeface="Calibri" pitchFamily="34" charset="-120"/>
              </a:rPr>
              <a:t>I  SABATI  DELL'ALZHEIMER</a:t>
            </a:r>
            <a:endParaRPr lang="en-US" sz="4000" dirty="0"/>
          </a:p>
        </p:txBody>
      </p:sp>
      <p:sp>
        <p:nvSpPr>
          <p:cNvPr id="8" name="Text 5"/>
          <p:cNvSpPr txBox="1"/>
          <p:nvPr/>
        </p:nvSpPr>
        <p:spPr>
          <a:xfrm>
            <a:off x="1069848" y="2743200"/>
            <a:ext cx="6583680" cy="1005840"/>
          </a:xfrm>
          <a:prstGeom prst="rect">
            <a:avLst/>
          </a:prstGeom>
          <a:noFill/>
          <a:ln/>
        </p:spPr>
        <p:txBody>
          <a:bodyPr wrap="square" lIns="0" tIns="0" rIns="0" bIns="0" rtlCol="0" anchor="t"/>
          <a:lstStyle/>
          <a:p>
            <a:pPr indent="0" marL="0">
              <a:buNone/>
            </a:pPr>
            <a:r>
              <a:rPr lang="en-US" sz="2400" dirty="0">
                <a:solidFill>
                  <a:srgbClr val="C56E5B"/>
                </a:solidFill>
                <a:latin typeface="Calibri" pitchFamily="34" charset="0"/>
                <a:ea typeface="Calibri" pitchFamily="34" charset="-122"/>
                <a:cs typeface="Calibri" pitchFamily="34" charset="-120"/>
              </a:rPr>
              <a:t>«Gestire la quotidianità e possibili servizi a domicilio»</a:t>
            </a:r>
            <a:endParaRPr lang="en-US" sz="2400" dirty="0"/>
          </a:p>
        </p:txBody>
      </p:sp>
      <p:sp>
        <p:nvSpPr>
          <p:cNvPr id="9" name="Text 6"/>
          <p:cNvSpPr txBox="1"/>
          <p:nvPr/>
        </p:nvSpPr>
        <p:spPr>
          <a:xfrm>
            <a:off x="1069848" y="3840480"/>
            <a:ext cx="6583680" cy="822960"/>
          </a:xfrm>
          <a:prstGeom prst="rect">
            <a:avLst/>
          </a:prstGeom>
          <a:noFill/>
          <a:ln/>
        </p:spPr>
        <p:txBody>
          <a:bodyPr wrap="square" lIns="0" tIns="0" rIns="0" bIns="0" rtlCol="0" anchor="t"/>
          <a:lstStyle/>
          <a:p>
            <a:pPr indent="0" marL="0">
              <a:buNone/>
            </a:pPr>
            <a:r>
              <a:rPr lang="en-US" sz="1700" i="1" dirty="0">
                <a:solidFill>
                  <a:srgbClr val="60717A"/>
                </a:solidFill>
                <a:latin typeface="Calibri" pitchFamily="34" charset="0"/>
                <a:ea typeface="Calibri" pitchFamily="34" charset="-122"/>
                <a:cs typeface="Calibri" pitchFamily="34" charset="-120"/>
              </a:rPr>
              <a:t>Prendersi cura di chi si prende cura: strumenti e strategie per i familiari</a:t>
            </a:r>
            <a:endParaRPr lang="en-US" sz="1700" dirty="0"/>
          </a:p>
        </p:txBody>
      </p:sp>
      <p:sp>
        <p:nvSpPr>
          <p:cNvPr id="10" name="Text 7"/>
          <p:cNvSpPr txBox="1"/>
          <p:nvPr/>
        </p:nvSpPr>
        <p:spPr>
          <a:xfrm>
            <a:off x="1069848" y="5029200"/>
            <a:ext cx="6949440" cy="731520"/>
          </a:xfrm>
          <a:prstGeom prst="rect">
            <a:avLst/>
          </a:prstGeom>
          <a:noFill/>
          <a:ln/>
        </p:spPr>
        <p:txBody>
          <a:bodyPr wrap="square" lIns="0" tIns="0" rIns="0" bIns="0" rtlCol="0" anchor="ctr"/>
          <a:lstStyle/>
          <a:p>
            <a:pPr indent="0" marL="0">
              <a:buNone/>
            </a:pPr>
            <a:r>
              <a:rPr lang="en-US" sz="1600" b="1" dirty="0">
                <a:solidFill>
                  <a:srgbClr val="60717A"/>
                </a:solidFill>
                <a:latin typeface="Calibri" pitchFamily="34" charset="0"/>
                <a:ea typeface="Calibri" pitchFamily="34" charset="-122"/>
                <a:cs typeface="Calibri" pitchFamily="34" charset="-120"/>
              </a:rPr>
              <a:t>Sabato 12 Settembre 2026 – Dott.sa Claudia Giovanna Carugati, educatrice professionale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C56E5B"/>
                </a:solidFill>
                <a:latin typeface="Calibri" pitchFamily="34" charset="0"/>
                <a:ea typeface="Calibri" pitchFamily="34" charset="-122"/>
                <a:cs typeface="Calibri" pitchFamily="34" charset="-120"/>
              </a:rPr>
              <a:t>IL PESO DI CHI ASSISTE</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Text 1"/>
          <p:cNvSpPr txBox="1"/>
          <p:nvPr/>
        </p:nvSpPr>
        <p:spPr>
          <a:xfrm>
            <a:off x="685800" y="1234440"/>
            <a:ext cx="10789920" cy="685800"/>
          </a:xfrm>
          <a:prstGeom prst="rect">
            <a:avLst/>
          </a:prstGeom>
          <a:noFill/>
          <a:ln/>
        </p:spPr>
        <p:txBody>
          <a:bodyPr wrap="square" lIns="0" tIns="0" rIns="0" bIns="0" rtlCol="0" anchor="t"/>
          <a:lstStyle/>
          <a:p>
            <a:pPr indent="0" marL="0">
              <a:buNone/>
            </a:pPr>
            <a:r>
              <a:rPr lang="en-US" sz="1800" dirty="0">
                <a:solidFill>
                  <a:srgbClr val="24343D"/>
                </a:solidFill>
                <a:latin typeface="Calibri" pitchFamily="34" charset="0"/>
                <a:ea typeface="Calibri" pitchFamily="34" charset="-122"/>
                <a:cs typeface="Calibri" pitchFamily="34" charset="-120"/>
              </a:rPr>
              <a:t>Chi vive da solo con il proprio caro racconta quasi sempre le stesse due cose: </a:t>
            </a:r>
            <a:pPr indent="0" marL="0">
              <a:buNone/>
            </a:pPr>
            <a:r>
              <a:rPr lang="en-US" sz="1800" b="1" dirty="0">
                <a:solidFill>
                  <a:srgbClr val="C56E5B"/>
                </a:solidFill>
                <a:latin typeface="Calibri" pitchFamily="34" charset="0"/>
                <a:ea typeface="Calibri" pitchFamily="34" charset="-122"/>
                <a:cs typeface="Calibri" pitchFamily="34" charset="-120"/>
              </a:rPr>
              <a:t>una profonda solitudine e un costante senso di colpa.</a:t>
            </a:r>
            <a:endParaRPr lang="en-US" sz="1800" dirty="0"/>
          </a:p>
        </p:txBody>
      </p:sp>
      <p:sp>
        <p:nvSpPr>
          <p:cNvPr id="5" name="Shape 2"/>
          <p:cNvSpPr/>
          <p:nvPr/>
        </p:nvSpPr>
        <p:spPr>
          <a:xfrm>
            <a:off x="685800" y="2148840"/>
            <a:ext cx="2487168" cy="2788920"/>
          </a:xfrm>
          <a:prstGeom prst="roundRect">
            <a:avLst>
              <a:gd name="adj" fmla="val 2941"/>
            </a:avLst>
          </a:prstGeom>
          <a:solidFill>
            <a:srgbClr val="DDEAF0"/>
          </a:solidFill>
          <a:ln w="12700">
            <a:solidFill>
              <a:srgbClr val="DDEAF0"/>
            </a:solidFill>
            <a:prstDash val="solid"/>
          </a:ln>
        </p:spPr>
      </p:sp>
      <p:sp>
        <p:nvSpPr>
          <p:cNvPr id="6" name="Shape 3"/>
          <p:cNvSpPr/>
          <p:nvPr/>
        </p:nvSpPr>
        <p:spPr>
          <a:xfrm>
            <a:off x="914400" y="2377440"/>
            <a:ext cx="384048" cy="384048"/>
          </a:xfrm>
          <a:prstGeom prst="ellipse">
            <a:avLst/>
          </a:prstGeom>
          <a:solidFill>
            <a:srgbClr val="1F5D7A"/>
          </a:solidFill>
          <a:ln w="12700">
            <a:solidFill>
              <a:srgbClr val="1F5D7A"/>
            </a:solidFill>
            <a:prstDash val="solid"/>
          </a:ln>
        </p:spPr>
      </p:sp>
      <p:sp>
        <p:nvSpPr>
          <p:cNvPr id="7" name="Text 4"/>
          <p:cNvSpPr txBox="1"/>
          <p:nvPr/>
        </p:nvSpPr>
        <p:spPr>
          <a:xfrm>
            <a:off x="914400" y="237744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Text 5"/>
          <p:cNvSpPr txBox="1"/>
          <p:nvPr/>
        </p:nvSpPr>
        <p:spPr>
          <a:xfrm>
            <a:off x="914400" y="2926080"/>
            <a:ext cx="2029968" cy="457200"/>
          </a:xfrm>
          <a:prstGeom prst="rect">
            <a:avLst/>
          </a:prstGeom>
          <a:noFill/>
          <a:ln/>
        </p:spPr>
        <p:txBody>
          <a:bodyPr wrap="square" lIns="0" tIns="0" rIns="0" bIns="0" rtlCol="0" anchor="t"/>
          <a:lstStyle/>
          <a:p>
            <a:pPr indent="0" marL="0">
              <a:buNone/>
            </a:pPr>
            <a:r>
              <a:rPr lang="en-US" sz="1700" b="1" dirty="0">
                <a:solidFill>
                  <a:srgbClr val="1F5D7A"/>
                </a:solidFill>
                <a:latin typeface="Calibri" pitchFamily="34" charset="0"/>
                <a:ea typeface="Calibri" pitchFamily="34" charset="-122"/>
                <a:cs typeface="Calibri" pitchFamily="34" charset="-120"/>
              </a:rPr>
              <a:t>Il «rumore di fondo»</a:t>
            </a:r>
            <a:endParaRPr lang="en-US" sz="1700" dirty="0"/>
          </a:p>
        </p:txBody>
      </p:sp>
      <p:sp>
        <p:nvSpPr>
          <p:cNvPr id="9" name="Text 6"/>
          <p:cNvSpPr txBox="1"/>
          <p:nvPr/>
        </p:nvSpPr>
        <p:spPr>
          <a:xfrm>
            <a:off x="914400" y="3429000"/>
            <a:ext cx="2029968" cy="1371600"/>
          </a:xfrm>
          <a:prstGeom prst="rect">
            <a:avLst/>
          </a:prstGeom>
          <a:noFill/>
          <a:ln/>
        </p:spPr>
        <p:txBody>
          <a:bodyPr wrap="square" lIns="0" tIns="0" rIns="0" bIns="0" rtlCol="0" anchor="t"/>
          <a:lstStyle/>
          <a:p>
            <a:pPr indent="0" marL="0">
              <a:buNone/>
            </a:pPr>
            <a:r>
              <a:rPr lang="en-US" sz="1400" dirty="0">
                <a:solidFill>
                  <a:srgbClr val="24343D"/>
                </a:solidFill>
                <a:latin typeface="Calibri" pitchFamily="34" charset="0"/>
                <a:ea typeface="Calibri" pitchFamily="34" charset="-122"/>
                <a:cs typeface="Calibri" pitchFamily="34" charset="-120"/>
              </a:rPr>
              <a:t>Domande che non si fermano mai: mangerà oggi? dormirà stanotte? si farà lavare? cosa combinerà tra cinque minuti?</a:t>
            </a:r>
            <a:endParaRPr lang="en-US" sz="1400" dirty="0"/>
          </a:p>
        </p:txBody>
      </p:sp>
      <p:sp>
        <p:nvSpPr>
          <p:cNvPr id="10" name="Text 7"/>
          <p:cNvSpPr txBox="1"/>
          <p:nvPr/>
        </p:nvSpPr>
        <p:spPr>
          <a:xfrm>
            <a:off x="3154680" y="3246120"/>
            <a:ext cx="320040" cy="548640"/>
          </a:xfrm>
          <a:prstGeom prst="rect">
            <a:avLst/>
          </a:prstGeom>
          <a:noFill/>
          <a:ln/>
        </p:spPr>
        <p:txBody>
          <a:bodyPr wrap="square" lIns="0" tIns="0" rIns="0" bIns="0" rtlCol="0" anchor="ctr"/>
          <a:lstStyle/>
          <a:p>
            <a:pPr algn="ctr" indent="0" marL="0">
              <a:buNone/>
            </a:pPr>
            <a:r>
              <a:rPr lang="en-US" sz="2800" b="1" dirty="0">
                <a:solidFill>
                  <a:srgbClr val="60717A"/>
                </a:solidFill>
                <a:latin typeface="Calibri" pitchFamily="34" charset="0"/>
                <a:ea typeface="Calibri" pitchFamily="34" charset="-122"/>
                <a:cs typeface="Calibri" pitchFamily="34" charset="-120"/>
              </a:rPr>
              <a:t>›</a:t>
            </a:r>
            <a:endParaRPr lang="en-US" sz="2800" dirty="0"/>
          </a:p>
        </p:txBody>
      </p:sp>
      <p:sp>
        <p:nvSpPr>
          <p:cNvPr id="11" name="Shape 8"/>
          <p:cNvSpPr/>
          <p:nvPr/>
        </p:nvSpPr>
        <p:spPr>
          <a:xfrm>
            <a:off x="3456432" y="2148840"/>
            <a:ext cx="2487168" cy="2788920"/>
          </a:xfrm>
          <a:prstGeom prst="roundRect">
            <a:avLst>
              <a:gd name="adj" fmla="val 2941"/>
            </a:avLst>
          </a:prstGeom>
          <a:solidFill>
            <a:srgbClr val="F1E8D8"/>
          </a:solidFill>
          <a:ln w="12700">
            <a:solidFill>
              <a:srgbClr val="F1E8D8"/>
            </a:solidFill>
            <a:prstDash val="solid"/>
          </a:ln>
        </p:spPr>
      </p:sp>
      <p:sp>
        <p:nvSpPr>
          <p:cNvPr id="12" name="Shape 9"/>
          <p:cNvSpPr/>
          <p:nvPr/>
        </p:nvSpPr>
        <p:spPr>
          <a:xfrm>
            <a:off x="3685032" y="2377440"/>
            <a:ext cx="384048" cy="384048"/>
          </a:xfrm>
          <a:prstGeom prst="ellipse">
            <a:avLst/>
          </a:prstGeom>
          <a:solidFill>
            <a:srgbClr val="C2A36B"/>
          </a:solidFill>
          <a:ln w="12700">
            <a:solidFill>
              <a:srgbClr val="C2A36B"/>
            </a:solidFill>
            <a:prstDash val="solid"/>
          </a:ln>
        </p:spPr>
      </p:sp>
      <p:sp>
        <p:nvSpPr>
          <p:cNvPr id="13" name="Text 10"/>
          <p:cNvSpPr txBox="1"/>
          <p:nvPr/>
        </p:nvSpPr>
        <p:spPr>
          <a:xfrm>
            <a:off x="3685032" y="237744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4" name="Text 11"/>
          <p:cNvSpPr txBox="1"/>
          <p:nvPr/>
        </p:nvSpPr>
        <p:spPr>
          <a:xfrm>
            <a:off x="3685032" y="2926080"/>
            <a:ext cx="2029968" cy="457200"/>
          </a:xfrm>
          <a:prstGeom prst="rect">
            <a:avLst/>
          </a:prstGeom>
          <a:noFill/>
          <a:ln/>
        </p:spPr>
        <p:txBody>
          <a:bodyPr wrap="square" lIns="0" tIns="0" rIns="0" bIns="0" rtlCol="0" anchor="t"/>
          <a:lstStyle/>
          <a:p>
            <a:pPr indent="0" marL="0">
              <a:buNone/>
            </a:pPr>
            <a:r>
              <a:rPr lang="en-US" sz="1700" b="1" dirty="0">
                <a:solidFill>
                  <a:srgbClr val="C2A36B"/>
                </a:solidFill>
                <a:latin typeface="Calibri" pitchFamily="34" charset="0"/>
                <a:ea typeface="Calibri" pitchFamily="34" charset="-122"/>
                <a:cs typeface="Calibri" pitchFamily="34" charset="-120"/>
              </a:rPr>
              <a:t>La stanchezza</a:t>
            </a:r>
            <a:endParaRPr lang="en-US" sz="1700" dirty="0"/>
          </a:p>
        </p:txBody>
      </p:sp>
      <p:sp>
        <p:nvSpPr>
          <p:cNvPr id="15" name="Text 12"/>
          <p:cNvSpPr txBox="1"/>
          <p:nvPr/>
        </p:nvSpPr>
        <p:spPr>
          <a:xfrm>
            <a:off x="3685032" y="3429000"/>
            <a:ext cx="2029968" cy="1371600"/>
          </a:xfrm>
          <a:prstGeom prst="rect">
            <a:avLst/>
          </a:prstGeom>
          <a:noFill/>
          <a:ln/>
        </p:spPr>
        <p:txBody>
          <a:bodyPr wrap="square" lIns="0" tIns="0" rIns="0" bIns="0" rtlCol="0" anchor="t"/>
          <a:lstStyle/>
          <a:p>
            <a:pPr indent="0" marL="0">
              <a:buNone/>
            </a:pPr>
            <a:r>
              <a:rPr lang="en-US" sz="1400" dirty="0">
                <a:solidFill>
                  <a:srgbClr val="24343D"/>
                </a:solidFill>
                <a:latin typeface="Calibri" pitchFamily="34" charset="0"/>
                <a:ea typeface="Calibri" pitchFamily="34" charset="-122"/>
                <a:cs typeface="Calibri" pitchFamily="34" charset="-120"/>
              </a:rPr>
              <a:t>Questo brusio mentale non si spegne. Consuma le energie giorno dopo giorno.</a:t>
            </a:r>
            <a:endParaRPr lang="en-US" sz="1400" dirty="0"/>
          </a:p>
        </p:txBody>
      </p:sp>
      <p:sp>
        <p:nvSpPr>
          <p:cNvPr id="16" name="Text 13"/>
          <p:cNvSpPr txBox="1"/>
          <p:nvPr/>
        </p:nvSpPr>
        <p:spPr>
          <a:xfrm>
            <a:off x="5925312" y="3246120"/>
            <a:ext cx="320040" cy="548640"/>
          </a:xfrm>
          <a:prstGeom prst="rect">
            <a:avLst/>
          </a:prstGeom>
          <a:noFill/>
          <a:ln/>
        </p:spPr>
        <p:txBody>
          <a:bodyPr wrap="square" lIns="0" tIns="0" rIns="0" bIns="0" rtlCol="0" anchor="ctr"/>
          <a:lstStyle/>
          <a:p>
            <a:pPr algn="ctr" indent="0" marL="0">
              <a:buNone/>
            </a:pPr>
            <a:r>
              <a:rPr lang="en-US" sz="2800" b="1" dirty="0">
                <a:solidFill>
                  <a:srgbClr val="60717A"/>
                </a:solidFill>
                <a:latin typeface="Calibri" pitchFamily="34" charset="0"/>
                <a:ea typeface="Calibri" pitchFamily="34" charset="-122"/>
                <a:cs typeface="Calibri" pitchFamily="34" charset="-120"/>
              </a:rPr>
              <a:t>›</a:t>
            </a:r>
            <a:endParaRPr lang="en-US" sz="2800" dirty="0"/>
          </a:p>
        </p:txBody>
      </p:sp>
      <p:sp>
        <p:nvSpPr>
          <p:cNvPr id="17" name="Shape 14"/>
          <p:cNvSpPr/>
          <p:nvPr/>
        </p:nvSpPr>
        <p:spPr>
          <a:xfrm>
            <a:off x="6227064" y="2148840"/>
            <a:ext cx="2487168" cy="2788920"/>
          </a:xfrm>
          <a:prstGeom prst="roundRect">
            <a:avLst>
              <a:gd name="adj" fmla="val 2941"/>
            </a:avLst>
          </a:prstGeom>
          <a:solidFill>
            <a:srgbClr val="F3E1DA"/>
          </a:solidFill>
          <a:ln w="12700">
            <a:solidFill>
              <a:srgbClr val="F3E1DA"/>
            </a:solidFill>
            <a:prstDash val="solid"/>
          </a:ln>
        </p:spPr>
      </p:sp>
      <p:sp>
        <p:nvSpPr>
          <p:cNvPr id="18" name="Shape 15"/>
          <p:cNvSpPr/>
          <p:nvPr/>
        </p:nvSpPr>
        <p:spPr>
          <a:xfrm>
            <a:off x="6455664" y="2377440"/>
            <a:ext cx="384048" cy="384048"/>
          </a:xfrm>
          <a:prstGeom prst="ellipse">
            <a:avLst/>
          </a:prstGeom>
          <a:solidFill>
            <a:srgbClr val="C56E5B"/>
          </a:solidFill>
          <a:ln w="12700">
            <a:solidFill>
              <a:srgbClr val="C56E5B"/>
            </a:solidFill>
            <a:prstDash val="solid"/>
          </a:ln>
        </p:spPr>
      </p:sp>
      <p:sp>
        <p:nvSpPr>
          <p:cNvPr id="19" name="Text 16"/>
          <p:cNvSpPr txBox="1"/>
          <p:nvPr/>
        </p:nvSpPr>
        <p:spPr>
          <a:xfrm>
            <a:off x="6455664" y="237744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0" name="Text 17"/>
          <p:cNvSpPr txBox="1"/>
          <p:nvPr/>
        </p:nvSpPr>
        <p:spPr>
          <a:xfrm>
            <a:off x="6455664" y="2926080"/>
            <a:ext cx="2029968" cy="457200"/>
          </a:xfrm>
          <a:prstGeom prst="rect">
            <a:avLst/>
          </a:prstGeom>
          <a:noFill/>
          <a:ln/>
        </p:spPr>
        <p:txBody>
          <a:bodyPr wrap="square" lIns="0" tIns="0" rIns="0" bIns="0" rtlCol="0" anchor="t"/>
          <a:lstStyle/>
          <a:p>
            <a:pPr indent="0" marL="0">
              <a:buNone/>
            </a:pPr>
            <a:r>
              <a:rPr lang="en-US" sz="1700" b="1" dirty="0">
                <a:solidFill>
                  <a:srgbClr val="C56E5B"/>
                </a:solidFill>
                <a:latin typeface="Calibri" pitchFamily="34" charset="0"/>
                <a:ea typeface="Calibri" pitchFamily="34" charset="-122"/>
                <a:cs typeface="Calibri" pitchFamily="34" charset="-120"/>
              </a:rPr>
              <a:t>Lo scatto</a:t>
            </a:r>
            <a:endParaRPr lang="en-US" sz="1700" dirty="0"/>
          </a:p>
        </p:txBody>
      </p:sp>
      <p:sp>
        <p:nvSpPr>
          <p:cNvPr id="21" name="Text 18"/>
          <p:cNvSpPr txBox="1"/>
          <p:nvPr/>
        </p:nvSpPr>
        <p:spPr>
          <a:xfrm>
            <a:off x="6455664" y="3429000"/>
            <a:ext cx="2029968" cy="1371600"/>
          </a:xfrm>
          <a:prstGeom prst="rect">
            <a:avLst/>
          </a:prstGeom>
          <a:noFill/>
          <a:ln/>
        </p:spPr>
        <p:txBody>
          <a:bodyPr wrap="square" lIns="0" tIns="0" rIns="0" bIns="0" rtlCol="0" anchor="t"/>
          <a:lstStyle/>
          <a:p>
            <a:pPr indent="0" marL="0">
              <a:buNone/>
            </a:pPr>
            <a:r>
              <a:rPr lang="en-US" sz="1400" dirty="0">
                <a:solidFill>
                  <a:srgbClr val="24343D"/>
                </a:solidFill>
                <a:latin typeface="Calibri" pitchFamily="34" charset="0"/>
                <a:ea typeface="Calibri" pitchFamily="34" charset="-122"/>
                <a:cs typeface="Calibri" pitchFamily="34" charset="-120"/>
              </a:rPr>
              <a:t>Alla decima domanda ripetuta, alle scarpe infilate al contrario: si alza la voce, ci si arrabbia.</a:t>
            </a:r>
            <a:endParaRPr lang="en-US" sz="1400" dirty="0"/>
          </a:p>
        </p:txBody>
      </p:sp>
      <p:sp>
        <p:nvSpPr>
          <p:cNvPr id="22" name="Text 19"/>
          <p:cNvSpPr txBox="1"/>
          <p:nvPr/>
        </p:nvSpPr>
        <p:spPr>
          <a:xfrm>
            <a:off x="8695944" y="3246120"/>
            <a:ext cx="320040" cy="548640"/>
          </a:xfrm>
          <a:prstGeom prst="rect">
            <a:avLst/>
          </a:prstGeom>
          <a:noFill/>
          <a:ln/>
        </p:spPr>
        <p:txBody>
          <a:bodyPr wrap="square" lIns="0" tIns="0" rIns="0" bIns="0" rtlCol="0" anchor="ctr"/>
          <a:lstStyle/>
          <a:p>
            <a:pPr algn="ctr" indent="0" marL="0">
              <a:buNone/>
            </a:pPr>
            <a:r>
              <a:rPr lang="en-US" sz="2800" b="1" dirty="0">
                <a:solidFill>
                  <a:srgbClr val="60717A"/>
                </a:solidFill>
                <a:latin typeface="Calibri" pitchFamily="34" charset="0"/>
                <a:ea typeface="Calibri" pitchFamily="34" charset="-122"/>
                <a:cs typeface="Calibri" pitchFamily="34" charset="-120"/>
              </a:rPr>
              <a:t>›</a:t>
            </a:r>
            <a:endParaRPr lang="en-US" sz="2800" dirty="0"/>
          </a:p>
        </p:txBody>
      </p:sp>
      <p:sp>
        <p:nvSpPr>
          <p:cNvPr id="23" name="Shape 20"/>
          <p:cNvSpPr/>
          <p:nvPr/>
        </p:nvSpPr>
        <p:spPr>
          <a:xfrm>
            <a:off x="8997696" y="2148840"/>
            <a:ext cx="2487168" cy="2788920"/>
          </a:xfrm>
          <a:prstGeom prst="roundRect">
            <a:avLst>
              <a:gd name="adj" fmla="val 2941"/>
            </a:avLst>
          </a:prstGeom>
          <a:solidFill>
            <a:srgbClr val="E3ECE7"/>
          </a:solidFill>
          <a:ln w="12700">
            <a:solidFill>
              <a:srgbClr val="E3ECE7"/>
            </a:solidFill>
            <a:prstDash val="solid"/>
          </a:ln>
        </p:spPr>
      </p:sp>
      <p:sp>
        <p:nvSpPr>
          <p:cNvPr id="24" name="Shape 21"/>
          <p:cNvSpPr/>
          <p:nvPr/>
        </p:nvSpPr>
        <p:spPr>
          <a:xfrm>
            <a:off x="9226296" y="2377440"/>
            <a:ext cx="384048" cy="384048"/>
          </a:xfrm>
          <a:prstGeom prst="ellipse">
            <a:avLst/>
          </a:prstGeom>
          <a:solidFill>
            <a:srgbClr val="78958A"/>
          </a:solidFill>
          <a:ln w="12700">
            <a:solidFill>
              <a:srgbClr val="78958A"/>
            </a:solidFill>
            <a:prstDash val="solid"/>
          </a:ln>
        </p:spPr>
      </p:sp>
      <p:sp>
        <p:nvSpPr>
          <p:cNvPr id="25" name="Text 22"/>
          <p:cNvSpPr txBox="1"/>
          <p:nvPr/>
        </p:nvSpPr>
        <p:spPr>
          <a:xfrm>
            <a:off x="9226296" y="237744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6" name="Text 23"/>
          <p:cNvSpPr txBox="1"/>
          <p:nvPr/>
        </p:nvSpPr>
        <p:spPr>
          <a:xfrm>
            <a:off x="9226296" y="2926080"/>
            <a:ext cx="2029968" cy="457200"/>
          </a:xfrm>
          <a:prstGeom prst="rect">
            <a:avLst/>
          </a:prstGeom>
          <a:noFill/>
          <a:ln/>
        </p:spPr>
        <p:txBody>
          <a:bodyPr wrap="square" lIns="0" tIns="0" rIns="0" bIns="0" rtlCol="0" anchor="t"/>
          <a:lstStyle/>
          <a:p>
            <a:pPr indent="0" marL="0">
              <a:buNone/>
            </a:pPr>
            <a:r>
              <a:rPr lang="en-US" sz="1700" b="1" dirty="0">
                <a:solidFill>
                  <a:srgbClr val="78958A"/>
                </a:solidFill>
                <a:latin typeface="Calibri" pitchFamily="34" charset="0"/>
                <a:ea typeface="Calibri" pitchFamily="34" charset="-122"/>
                <a:cs typeface="Calibri" pitchFamily="34" charset="-120"/>
              </a:rPr>
              <a:t>Il senso di colpa</a:t>
            </a:r>
            <a:endParaRPr lang="en-US" sz="1700" dirty="0"/>
          </a:p>
        </p:txBody>
      </p:sp>
      <p:sp>
        <p:nvSpPr>
          <p:cNvPr id="27" name="Text 24"/>
          <p:cNvSpPr txBox="1"/>
          <p:nvPr/>
        </p:nvSpPr>
        <p:spPr>
          <a:xfrm>
            <a:off x="9226296" y="3429000"/>
            <a:ext cx="2029968" cy="1371600"/>
          </a:xfrm>
          <a:prstGeom prst="rect">
            <a:avLst/>
          </a:prstGeom>
          <a:noFill/>
          <a:ln/>
        </p:spPr>
        <p:txBody>
          <a:bodyPr wrap="square" lIns="0" tIns="0" rIns="0" bIns="0" rtlCol="0" anchor="t"/>
          <a:lstStyle/>
          <a:p>
            <a:pPr indent="0" marL="0">
              <a:buNone/>
            </a:pPr>
            <a:r>
              <a:rPr lang="en-US" sz="1400" dirty="0">
                <a:solidFill>
                  <a:srgbClr val="24343D"/>
                </a:solidFill>
                <a:latin typeface="Calibri" pitchFamily="34" charset="0"/>
                <a:ea typeface="Calibri" pitchFamily="34" charset="-122"/>
                <a:cs typeface="Calibri" pitchFamily="34" charset="-120"/>
              </a:rPr>
              <a:t>«Non dovevo, non lo fa apposta». Ci si chiude, si smette di uscire, il peso si porta da soli.</a:t>
            </a:r>
            <a:endParaRPr lang="en-US" sz="1400" dirty="0"/>
          </a:p>
        </p:txBody>
      </p:sp>
      <p:sp>
        <p:nvSpPr>
          <p:cNvPr id="28" name="Shape 25"/>
          <p:cNvSpPr/>
          <p:nvPr/>
        </p:nvSpPr>
        <p:spPr>
          <a:xfrm>
            <a:off x="685800" y="5257800"/>
            <a:ext cx="10817352" cy="960120"/>
          </a:xfrm>
          <a:prstGeom prst="roundRect">
            <a:avLst>
              <a:gd name="adj" fmla="val 7619"/>
            </a:avLst>
          </a:prstGeom>
          <a:solidFill>
            <a:srgbClr val="164258"/>
          </a:solidFill>
          <a:ln w="12700">
            <a:solidFill>
              <a:srgbClr val="164258"/>
            </a:solidFill>
            <a:prstDash val="solid"/>
          </a:ln>
        </p:spPr>
      </p:sp>
      <p:sp>
        <p:nvSpPr>
          <p:cNvPr id="29" name="Text 26"/>
          <p:cNvSpPr txBox="1"/>
          <p:nvPr/>
        </p:nvSpPr>
        <p:spPr>
          <a:xfrm>
            <a:off x="960120" y="5257800"/>
            <a:ext cx="10241280" cy="96012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Tutto questo è umano. </a:t>
            </a:r>
            <a:pPr indent="0" marL="0">
              <a:buNone/>
            </a:pPr>
            <a:r>
              <a:rPr lang="en-US" sz="1800" dirty="0">
                <a:solidFill>
                  <a:srgbClr val="FFFFFF"/>
                </a:solidFill>
                <a:latin typeface="Calibri" pitchFamily="34" charset="0"/>
                <a:ea typeface="Calibri" pitchFamily="34" charset="-122"/>
                <a:cs typeface="Calibri" pitchFamily="34" charset="-120"/>
              </a:rPr>
              <a:t>È la reazione naturale a uno stress prolungato: non fa di voi dei cattivi familiari.</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1F5D7A"/>
                </a:solidFill>
                <a:latin typeface="Calibri" pitchFamily="34" charset="0"/>
                <a:ea typeface="Calibri" pitchFamily="34" charset="-122"/>
                <a:cs typeface="Calibri" pitchFamily="34" charset="-120"/>
              </a:rPr>
              <a:t>CHIEDERE AIUTO SI PUÒ</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Text 1"/>
          <p:cNvSpPr txBox="1"/>
          <p:nvPr/>
        </p:nvSpPr>
        <p:spPr>
          <a:xfrm>
            <a:off x="685800" y="1188720"/>
            <a:ext cx="10789920" cy="731520"/>
          </a:xfrm>
          <a:prstGeom prst="rect">
            <a:avLst/>
          </a:prstGeom>
          <a:noFill/>
          <a:ln/>
        </p:spPr>
        <p:txBody>
          <a:bodyPr wrap="square" lIns="0" tIns="0" rIns="0" bIns="0" rtlCol="0" anchor="t"/>
          <a:lstStyle/>
          <a:p>
            <a:pPr indent="0" marL="0">
              <a:buNone/>
            </a:pPr>
            <a:r>
              <a:rPr lang="en-US" sz="1700" dirty="0">
                <a:solidFill>
                  <a:srgbClr val="24343D"/>
                </a:solidFill>
                <a:latin typeface="Calibri" pitchFamily="34" charset="0"/>
                <a:ea typeface="Calibri" pitchFamily="34" charset="-122"/>
                <a:cs typeface="Calibri" pitchFamily="34" charset="-120"/>
              </a:rPr>
              <a:t>Per continuare a prendersi cura di chi amiamo dobbiamo prima prenderci cura di noi. </a:t>
            </a:r>
            <a:pPr indent="0" marL="0">
              <a:buNone/>
            </a:pPr>
            <a:r>
              <a:rPr lang="en-US" sz="1700" b="1" dirty="0">
                <a:solidFill>
                  <a:srgbClr val="1F5D7A"/>
                </a:solidFill>
                <a:latin typeface="Calibri" pitchFamily="34" charset="0"/>
                <a:ea typeface="Calibri" pitchFamily="34" charset="-122"/>
                <a:cs typeface="Calibri" pitchFamily="34" charset="-120"/>
              </a:rPr>
              <a:t>Accettare aiuto non è resa né debolezza: è un atto di responsabilità e d'amore.</a:t>
            </a:r>
            <a:endParaRPr lang="en-US" sz="1700" dirty="0"/>
          </a:p>
        </p:txBody>
      </p:sp>
      <p:sp>
        <p:nvSpPr>
          <p:cNvPr id="5" name="Shape 2"/>
          <p:cNvSpPr/>
          <p:nvPr/>
        </p:nvSpPr>
        <p:spPr>
          <a:xfrm>
            <a:off x="685800" y="2057400"/>
            <a:ext cx="5266944" cy="1481328"/>
          </a:xfrm>
          <a:prstGeom prst="roundRect">
            <a:avLst>
              <a:gd name="adj" fmla="val 4938"/>
            </a:avLst>
          </a:prstGeom>
          <a:solidFill>
            <a:srgbClr val="DDEAF0"/>
          </a:solidFill>
          <a:ln w="12700">
            <a:solidFill>
              <a:srgbClr val="DDEAF0"/>
            </a:solidFill>
            <a:prstDash val="solid"/>
          </a:ln>
        </p:spPr>
      </p:sp>
      <p:sp>
        <p:nvSpPr>
          <p:cNvPr id="6" name="Shape 3"/>
          <p:cNvSpPr/>
          <p:nvPr/>
        </p:nvSpPr>
        <p:spPr>
          <a:xfrm>
            <a:off x="886968" y="2258568"/>
            <a:ext cx="566928" cy="566928"/>
          </a:xfrm>
          <a:prstGeom prst="ellipse">
            <a:avLst/>
          </a:prstGeom>
          <a:solidFill>
            <a:srgbClr val="1F5D7A"/>
          </a:solidFill>
          <a:ln w="12700">
            <a:solidFill>
              <a:srgbClr val="1F5D7A"/>
            </a:solidFill>
            <a:prstDash val="solid"/>
          </a:ln>
        </p:spPr>
      </p:sp>
      <p:pic>
        <p:nvPicPr>
          <p:cNvPr id="7" name="Image 1" descr="preencoded.png">    </p:cNvPr>
          <p:cNvPicPr>
            <a:picLocks noChangeAspect="1"/>
          </p:cNvPicPr>
          <p:nvPr/>
        </p:nvPicPr>
        <p:blipFill>
          <a:blip r:embed="rId2"/>
          <a:stretch>
            <a:fillRect/>
          </a:stretch>
        </p:blipFill>
        <p:spPr>
          <a:xfrm>
            <a:off x="1023031" y="2394631"/>
            <a:ext cx="294803" cy="294803"/>
          </a:xfrm>
          <a:prstGeom prst="rect">
            <a:avLst/>
          </a:prstGeom>
        </p:spPr>
      </p:pic>
      <p:sp>
        <p:nvSpPr>
          <p:cNvPr id="8" name="Text 4"/>
          <p:cNvSpPr txBox="1"/>
          <p:nvPr/>
        </p:nvSpPr>
        <p:spPr>
          <a:xfrm>
            <a:off x="1645920" y="2212848"/>
            <a:ext cx="4123944" cy="228600"/>
          </a:xfrm>
          <a:prstGeom prst="rect">
            <a:avLst/>
          </a:prstGeom>
          <a:noFill/>
          <a:ln/>
        </p:spPr>
        <p:txBody>
          <a:bodyPr wrap="square" lIns="0" tIns="0" rIns="0" bIns="0" rtlCol="0" anchor="ctr"/>
          <a:lstStyle/>
          <a:p>
            <a:pPr indent="0" marL="0">
              <a:buNone/>
            </a:pPr>
            <a:r>
              <a:rPr lang="en-US" sz="1000" b="1" spc="200" kern="0" dirty="0">
                <a:solidFill>
                  <a:srgbClr val="1F5D7A"/>
                </a:solidFill>
                <a:latin typeface="Calibri" pitchFamily="34" charset="0"/>
                <a:ea typeface="Calibri" pitchFamily="34" charset="-122"/>
                <a:cs typeface="Calibri" pitchFamily="34" charset="-120"/>
              </a:rPr>
              <a:t>A DOMICILIO</a:t>
            </a:r>
            <a:endParaRPr lang="en-US" sz="1000" dirty="0"/>
          </a:p>
        </p:txBody>
      </p:sp>
      <p:sp>
        <p:nvSpPr>
          <p:cNvPr id="9" name="Text 5"/>
          <p:cNvSpPr txBox="1"/>
          <p:nvPr/>
        </p:nvSpPr>
        <p:spPr>
          <a:xfrm>
            <a:off x="1645920" y="2441448"/>
            <a:ext cx="4123944" cy="320040"/>
          </a:xfrm>
          <a:prstGeom prst="rect">
            <a:avLst/>
          </a:prstGeom>
          <a:noFill/>
          <a:ln/>
        </p:spPr>
        <p:txBody>
          <a:bodyPr wrap="square" lIns="0" tIns="0" rIns="0" bIns="0" rtlCol="0" anchor="ctr"/>
          <a:lstStyle/>
          <a:p>
            <a:pPr indent="0" marL="0">
              <a:buNone/>
            </a:pPr>
            <a:r>
              <a:rPr lang="en-US" sz="1600" b="1" dirty="0">
                <a:solidFill>
                  <a:srgbClr val="24343D"/>
                </a:solidFill>
                <a:latin typeface="Calibri" pitchFamily="34" charset="0"/>
                <a:ea typeface="Calibri" pitchFamily="34" charset="-122"/>
                <a:cs typeface="Calibri" pitchFamily="34" charset="-120"/>
              </a:rPr>
              <a:t>C-Dom · Cure Domiciliari</a:t>
            </a:r>
            <a:endParaRPr lang="en-US" sz="1600" dirty="0"/>
          </a:p>
        </p:txBody>
      </p:sp>
      <p:sp>
        <p:nvSpPr>
          <p:cNvPr id="10" name="Text 6"/>
          <p:cNvSpPr txBox="1"/>
          <p:nvPr/>
        </p:nvSpPr>
        <p:spPr>
          <a:xfrm>
            <a:off x="1645920" y="2770632"/>
            <a:ext cx="4123944" cy="731520"/>
          </a:xfrm>
          <a:prstGeom prst="rect">
            <a:avLst/>
          </a:prstGeom>
          <a:noFill/>
          <a:ln/>
        </p:spPr>
        <p:txBody>
          <a:bodyPr wrap="square" lIns="0" tIns="0" rIns="0" bIns="0" rtlCol="0" anchor="t"/>
          <a:lstStyle/>
          <a:p>
            <a:pPr indent="0" marL="0">
              <a:buNone/>
            </a:pPr>
            <a:r>
              <a:rPr lang="en-US" sz="1200" dirty="0">
                <a:solidFill>
                  <a:srgbClr val="24343D"/>
                </a:solidFill>
                <a:latin typeface="Calibri" pitchFamily="34" charset="0"/>
                <a:ea typeface="Calibri" pitchFamily="34" charset="-122"/>
                <a:cs typeface="Calibri" pitchFamily="34" charset="-120"/>
              </a:rPr>
              <a:t>Interventi professionali a casa (infermieri, fisioterapisti, educatori, ASA/OSS) per bisogni di cura e riabilitazione, senza spostare la persona dal suo ambiente.</a:t>
            </a:r>
            <a:endParaRPr lang="en-US" sz="1200" dirty="0"/>
          </a:p>
        </p:txBody>
      </p:sp>
      <p:sp>
        <p:nvSpPr>
          <p:cNvPr id="11" name="Shape 7"/>
          <p:cNvSpPr/>
          <p:nvPr/>
        </p:nvSpPr>
        <p:spPr>
          <a:xfrm>
            <a:off x="6236208" y="2057400"/>
            <a:ext cx="5266944" cy="1481328"/>
          </a:xfrm>
          <a:prstGeom prst="roundRect">
            <a:avLst>
              <a:gd name="adj" fmla="val 4938"/>
            </a:avLst>
          </a:prstGeom>
          <a:solidFill>
            <a:srgbClr val="E3ECE7"/>
          </a:solidFill>
          <a:ln w="12700">
            <a:solidFill>
              <a:srgbClr val="E3ECE7"/>
            </a:solidFill>
            <a:prstDash val="solid"/>
          </a:ln>
        </p:spPr>
      </p:sp>
      <p:sp>
        <p:nvSpPr>
          <p:cNvPr id="12" name="Shape 8"/>
          <p:cNvSpPr/>
          <p:nvPr/>
        </p:nvSpPr>
        <p:spPr>
          <a:xfrm>
            <a:off x="6437376" y="2258568"/>
            <a:ext cx="566928" cy="566928"/>
          </a:xfrm>
          <a:prstGeom prst="ellipse">
            <a:avLst/>
          </a:prstGeom>
          <a:solidFill>
            <a:srgbClr val="78958A"/>
          </a:solidFill>
          <a:ln w="12700">
            <a:solidFill>
              <a:srgbClr val="78958A"/>
            </a:solidFill>
            <a:prstDash val="solid"/>
          </a:ln>
        </p:spPr>
      </p:sp>
      <p:pic>
        <p:nvPicPr>
          <p:cNvPr id="13" name="Image 2" descr="preencoded.png">    </p:cNvPr>
          <p:cNvPicPr>
            <a:picLocks noChangeAspect="1"/>
          </p:cNvPicPr>
          <p:nvPr/>
        </p:nvPicPr>
        <p:blipFill>
          <a:blip r:embed="rId3"/>
          <a:stretch>
            <a:fillRect/>
          </a:stretch>
        </p:blipFill>
        <p:spPr>
          <a:xfrm>
            <a:off x="6573439" y="2394631"/>
            <a:ext cx="294803" cy="294803"/>
          </a:xfrm>
          <a:prstGeom prst="rect">
            <a:avLst/>
          </a:prstGeom>
        </p:spPr>
      </p:pic>
      <p:sp>
        <p:nvSpPr>
          <p:cNvPr id="14" name="Text 9"/>
          <p:cNvSpPr txBox="1"/>
          <p:nvPr/>
        </p:nvSpPr>
        <p:spPr>
          <a:xfrm>
            <a:off x="7196328" y="2212848"/>
            <a:ext cx="4123944" cy="228600"/>
          </a:xfrm>
          <a:prstGeom prst="rect">
            <a:avLst/>
          </a:prstGeom>
          <a:noFill/>
          <a:ln/>
        </p:spPr>
        <p:txBody>
          <a:bodyPr wrap="square" lIns="0" tIns="0" rIns="0" bIns="0" rtlCol="0" anchor="ctr"/>
          <a:lstStyle/>
          <a:p>
            <a:pPr indent="0" marL="0">
              <a:buNone/>
            </a:pPr>
            <a:r>
              <a:rPr lang="en-US" sz="1000" b="1" spc="200" kern="0" dirty="0">
                <a:solidFill>
                  <a:srgbClr val="78958A"/>
                </a:solidFill>
                <a:latin typeface="Calibri" pitchFamily="34" charset="0"/>
                <a:ea typeface="Calibri" pitchFamily="34" charset="-122"/>
                <a:cs typeface="Calibri" pitchFamily="34" charset="-120"/>
              </a:rPr>
              <a:t>A DOMICILIO</a:t>
            </a:r>
            <a:endParaRPr lang="en-US" sz="1000" dirty="0"/>
          </a:p>
        </p:txBody>
      </p:sp>
      <p:sp>
        <p:nvSpPr>
          <p:cNvPr id="15" name="Text 10"/>
          <p:cNvSpPr txBox="1"/>
          <p:nvPr/>
        </p:nvSpPr>
        <p:spPr>
          <a:xfrm>
            <a:off x="7196328" y="2441448"/>
            <a:ext cx="4123944" cy="320040"/>
          </a:xfrm>
          <a:prstGeom prst="rect">
            <a:avLst/>
          </a:prstGeom>
          <a:noFill/>
          <a:ln/>
        </p:spPr>
        <p:txBody>
          <a:bodyPr wrap="square" lIns="0" tIns="0" rIns="0" bIns="0" rtlCol="0" anchor="ctr"/>
          <a:lstStyle/>
          <a:p>
            <a:pPr indent="0" marL="0">
              <a:buNone/>
            </a:pPr>
            <a:r>
              <a:rPr lang="en-US" sz="1600" b="1" dirty="0">
                <a:solidFill>
                  <a:srgbClr val="24343D"/>
                </a:solidFill>
                <a:latin typeface="Calibri" pitchFamily="34" charset="0"/>
                <a:ea typeface="Calibri" pitchFamily="34" charset="-122"/>
                <a:cs typeface="Calibri" pitchFamily="34" charset="-120"/>
              </a:rPr>
              <a:t>RSA Aperta</a:t>
            </a:r>
            <a:endParaRPr lang="en-US" sz="1600" dirty="0"/>
          </a:p>
        </p:txBody>
      </p:sp>
      <p:sp>
        <p:nvSpPr>
          <p:cNvPr id="16" name="Text 11"/>
          <p:cNvSpPr txBox="1"/>
          <p:nvPr/>
        </p:nvSpPr>
        <p:spPr>
          <a:xfrm>
            <a:off x="7196328" y="2770632"/>
            <a:ext cx="4123944" cy="731520"/>
          </a:xfrm>
          <a:prstGeom prst="rect">
            <a:avLst/>
          </a:prstGeom>
          <a:noFill/>
          <a:ln/>
        </p:spPr>
        <p:txBody>
          <a:bodyPr wrap="square" lIns="0" tIns="0" rIns="0" bIns="0" rtlCol="0" anchor="t"/>
          <a:lstStyle/>
          <a:p>
            <a:pPr indent="0" marL="0">
              <a:buNone/>
            </a:pPr>
            <a:r>
              <a:rPr lang="en-US" sz="1200" dirty="0">
                <a:solidFill>
                  <a:srgbClr val="24343D"/>
                </a:solidFill>
                <a:latin typeface="Calibri" pitchFamily="34" charset="0"/>
                <a:ea typeface="Calibri" pitchFamily="34" charset="-122"/>
                <a:cs typeface="Calibri" pitchFamily="34" charset="-120"/>
              </a:rPr>
              <a:t>Misura regionale, gratuita: stimolazione cognitiva, interventi educativi, igiene, momenti di sollievo. Mantiene le capacità residue e dà respiro a chi assiste.</a:t>
            </a:r>
            <a:endParaRPr lang="en-US" sz="1200" dirty="0"/>
          </a:p>
        </p:txBody>
      </p:sp>
      <p:sp>
        <p:nvSpPr>
          <p:cNvPr id="17" name="Shape 12"/>
          <p:cNvSpPr/>
          <p:nvPr/>
        </p:nvSpPr>
        <p:spPr>
          <a:xfrm>
            <a:off x="685800" y="3767328"/>
            <a:ext cx="5266944" cy="1481328"/>
          </a:xfrm>
          <a:prstGeom prst="roundRect">
            <a:avLst>
              <a:gd name="adj" fmla="val 4938"/>
            </a:avLst>
          </a:prstGeom>
          <a:solidFill>
            <a:srgbClr val="F1E8D8"/>
          </a:solidFill>
          <a:ln w="12700">
            <a:solidFill>
              <a:srgbClr val="F1E8D8"/>
            </a:solidFill>
            <a:prstDash val="solid"/>
          </a:ln>
        </p:spPr>
      </p:sp>
      <p:sp>
        <p:nvSpPr>
          <p:cNvPr id="18" name="Shape 13"/>
          <p:cNvSpPr/>
          <p:nvPr/>
        </p:nvSpPr>
        <p:spPr>
          <a:xfrm>
            <a:off x="886968" y="3968496"/>
            <a:ext cx="566928" cy="566928"/>
          </a:xfrm>
          <a:prstGeom prst="ellipse">
            <a:avLst/>
          </a:prstGeom>
          <a:solidFill>
            <a:srgbClr val="C2A36B"/>
          </a:solidFill>
          <a:ln w="12700">
            <a:solidFill>
              <a:srgbClr val="C2A36B"/>
            </a:solidFill>
            <a:prstDash val="solid"/>
          </a:ln>
        </p:spPr>
      </p:sp>
      <p:pic>
        <p:nvPicPr>
          <p:cNvPr id="19" name="Image 3" descr="preencoded.png">    </p:cNvPr>
          <p:cNvPicPr>
            <a:picLocks noChangeAspect="1"/>
          </p:cNvPicPr>
          <p:nvPr/>
        </p:nvPicPr>
        <p:blipFill>
          <a:blip r:embed="rId4"/>
          <a:stretch>
            <a:fillRect/>
          </a:stretch>
        </p:blipFill>
        <p:spPr>
          <a:xfrm>
            <a:off x="1023031" y="4104559"/>
            <a:ext cx="294803" cy="294803"/>
          </a:xfrm>
          <a:prstGeom prst="rect">
            <a:avLst/>
          </a:prstGeom>
        </p:spPr>
      </p:pic>
      <p:sp>
        <p:nvSpPr>
          <p:cNvPr id="20" name="Text 14"/>
          <p:cNvSpPr txBox="1"/>
          <p:nvPr/>
        </p:nvSpPr>
        <p:spPr>
          <a:xfrm>
            <a:off x="1645920" y="3922776"/>
            <a:ext cx="4123944" cy="228600"/>
          </a:xfrm>
          <a:prstGeom prst="rect">
            <a:avLst/>
          </a:prstGeom>
          <a:noFill/>
          <a:ln/>
        </p:spPr>
        <p:txBody>
          <a:bodyPr wrap="square" lIns="0" tIns="0" rIns="0" bIns="0" rtlCol="0" anchor="ctr"/>
          <a:lstStyle/>
          <a:p>
            <a:pPr indent="0" marL="0">
              <a:buNone/>
            </a:pPr>
            <a:r>
              <a:rPr lang="en-US" sz="1000" b="1" spc="200" kern="0" dirty="0">
                <a:solidFill>
                  <a:srgbClr val="C2A36B"/>
                </a:solidFill>
                <a:latin typeface="Calibri" pitchFamily="34" charset="0"/>
                <a:ea typeface="Calibri" pitchFamily="34" charset="-122"/>
                <a:cs typeface="Calibri" pitchFamily="34" charset="-120"/>
              </a:rPr>
              <a:t>IN STRUTTURA</a:t>
            </a:r>
            <a:endParaRPr lang="en-US" sz="1000" dirty="0"/>
          </a:p>
        </p:txBody>
      </p:sp>
      <p:sp>
        <p:nvSpPr>
          <p:cNvPr id="21" name="Text 15"/>
          <p:cNvSpPr txBox="1"/>
          <p:nvPr/>
        </p:nvSpPr>
        <p:spPr>
          <a:xfrm>
            <a:off x="1645920" y="4151376"/>
            <a:ext cx="4123944" cy="320040"/>
          </a:xfrm>
          <a:prstGeom prst="rect">
            <a:avLst/>
          </a:prstGeom>
          <a:noFill/>
          <a:ln/>
        </p:spPr>
        <p:txBody>
          <a:bodyPr wrap="square" lIns="0" tIns="0" rIns="0" bIns="0" rtlCol="0" anchor="ctr"/>
          <a:lstStyle/>
          <a:p>
            <a:pPr indent="0" marL="0">
              <a:buNone/>
            </a:pPr>
            <a:r>
              <a:rPr lang="en-US" sz="1600" b="1" dirty="0">
                <a:solidFill>
                  <a:srgbClr val="24343D"/>
                </a:solidFill>
                <a:latin typeface="Calibri" pitchFamily="34" charset="0"/>
                <a:ea typeface="Calibri" pitchFamily="34" charset="-122"/>
                <a:cs typeface="Calibri" pitchFamily="34" charset="-120"/>
              </a:rPr>
              <a:t>CDI · Centro Diurno Integrato</a:t>
            </a:r>
            <a:endParaRPr lang="en-US" sz="1600" dirty="0"/>
          </a:p>
        </p:txBody>
      </p:sp>
      <p:sp>
        <p:nvSpPr>
          <p:cNvPr id="22" name="Text 16"/>
          <p:cNvSpPr txBox="1"/>
          <p:nvPr/>
        </p:nvSpPr>
        <p:spPr>
          <a:xfrm>
            <a:off x="1645920" y="4480560"/>
            <a:ext cx="4123944" cy="731520"/>
          </a:xfrm>
          <a:prstGeom prst="rect">
            <a:avLst/>
          </a:prstGeom>
          <a:noFill/>
          <a:ln/>
        </p:spPr>
        <p:txBody>
          <a:bodyPr wrap="square" lIns="0" tIns="0" rIns="0" bIns="0" rtlCol="0" anchor="t"/>
          <a:lstStyle/>
          <a:p>
            <a:pPr indent="0" marL="0">
              <a:buNone/>
            </a:pPr>
            <a:r>
              <a:rPr lang="en-US" sz="1200" dirty="0">
                <a:solidFill>
                  <a:srgbClr val="24343D"/>
                </a:solidFill>
                <a:latin typeface="Calibri" pitchFamily="34" charset="0"/>
                <a:ea typeface="Calibri" pitchFamily="34" charset="-122"/>
                <a:cs typeface="Calibri" pitchFamily="34" charset="-120"/>
              </a:rPr>
              <a:t>La giornata in un ambiente protetto e stimolante, con attività sociali e riabilitative; a casa la sera. Tempo recuperato per lavoro, commissioni, riposo.</a:t>
            </a:r>
            <a:endParaRPr lang="en-US" sz="1200" dirty="0"/>
          </a:p>
        </p:txBody>
      </p:sp>
      <p:sp>
        <p:nvSpPr>
          <p:cNvPr id="23" name="Shape 17"/>
          <p:cNvSpPr/>
          <p:nvPr/>
        </p:nvSpPr>
        <p:spPr>
          <a:xfrm>
            <a:off x="6236208" y="3767328"/>
            <a:ext cx="5266944" cy="1481328"/>
          </a:xfrm>
          <a:prstGeom prst="roundRect">
            <a:avLst>
              <a:gd name="adj" fmla="val 4938"/>
            </a:avLst>
          </a:prstGeom>
          <a:solidFill>
            <a:srgbClr val="F3E1DA"/>
          </a:solidFill>
          <a:ln w="12700">
            <a:solidFill>
              <a:srgbClr val="F3E1DA"/>
            </a:solidFill>
            <a:prstDash val="solid"/>
          </a:ln>
        </p:spPr>
      </p:sp>
      <p:sp>
        <p:nvSpPr>
          <p:cNvPr id="24" name="Shape 18"/>
          <p:cNvSpPr/>
          <p:nvPr/>
        </p:nvSpPr>
        <p:spPr>
          <a:xfrm>
            <a:off x="6437376" y="3968496"/>
            <a:ext cx="566928" cy="566928"/>
          </a:xfrm>
          <a:prstGeom prst="ellipse">
            <a:avLst/>
          </a:prstGeom>
          <a:solidFill>
            <a:srgbClr val="C56E5B"/>
          </a:solidFill>
          <a:ln w="12700">
            <a:solidFill>
              <a:srgbClr val="C56E5B"/>
            </a:solidFill>
            <a:prstDash val="solid"/>
          </a:ln>
        </p:spPr>
      </p:sp>
      <p:pic>
        <p:nvPicPr>
          <p:cNvPr id="25" name="Image 4" descr="preencoded.png">    </p:cNvPr>
          <p:cNvPicPr>
            <a:picLocks noChangeAspect="1"/>
          </p:cNvPicPr>
          <p:nvPr/>
        </p:nvPicPr>
        <p:blipFill>
          <a:blip r:embed="rId5"/>
          <a:stretch>
            <a:fillRect/>
          </a:stretch>
        </p:blipFill>
        <p:spPr>
          <a:xfrm>
            <a:off x="6573439" y="4104559"/>
            <a:ext cx="294803" cy="294803"/>
          </a:xfrm>
          <a:prstGeom prst="rect">
            <a:avLst/>
          </a:prstGeom>
        </p:spPr>
      </p:pic>
      <p:sp>
        <p:nvSpPr>
          <p:cNvPr id="26" name="Text 19"/>
          <p:cNvSpPr txBox="1"/>
          <p:nvPr/>
        </p:nvSpPr>
        <p:spPr>
          <a:xfrm>
            <a:off x="7196328" y="3922776"/>
            <a:ext cx="4123944" cy="228600"/>
          </a:xfrm>
          <a:prstGeom prst="rect">
            <a:avLst/>
          </a:prstGeom>
          <a:noFill/>
          <a:ln/>
        </p:spPr>
        <p:txBody>
          <a:bodyPr wrap="square" lIns="0" tIns="0" rIns="0" bIns="0" rtlCol="0" anchor="ctr"/>
          <a:lstStyle/>
          <a:p>
            <a:pPr indent="0" marL="0">
              <a:buNone/>
            </a:pPr>
            <a:r>
              <a:rPr lang="en-US" sz="1000" b="1" spc="200" kern="0" dirty="0">
                <a:solidFill>
                  <a:srgbClr val="C56E5B"/>
                </a:solidFill>
                <a:latin typeface="Calibri" pitchFamily="34" charset="0"/>
                <a:ea typeface="Calibri" pitchFamily="34" charset="-122"/>
                <a:cs typeface="Calibri" pitchFamily="34" charset="-120"/>
              </a:rPr>
              <a:t>IN STRUTTURA</a:t>
            </a:r>
            <a:endParaRPr lang="en-US" sz="1000" dirty="0"/>
          </a:p>
        </p:txBody>
      </p:sp>
      <p:sp>
        <p:nvSpPr>
          <p:cNvPr id="27" name="Text 20"/>
          <p:cNvSpPr txBox="1"/>
          <p:nvPr/>
        </p:nvSpPr>
        <p:spPr>
          <a:xfrm>
            <a:off x="7196328" y="4151376"/>
            <a:ext cx="4123944" cy="320040"/>
          </a:xfrm>
          <a:prstGeom prst="rect">
            <a:avLst/>
          </a:prstGeom>
          <a:noFill/>
          <a:ln/>
        </p:spPr>
        <p:txBody>
          <a:bodyPr wrap="square" lIns="0" tIns="0" rIns="0" bIns="0" rtlCol="0" anchor="ctr"/>
          <a:lstStyle/>
          <a:p>
            <a:pPr indent="0" marL="0">
              <a:buNone/>
            </a:pPr>
            <a:r>
              <a:rPr lang="en-US" sz="1600" b="1" dirty="0">
                <a:solidFill>
                  <a:srgbClr val="24343D"/>
                </a:solidFill>
                <a:latin typeface="Calibri" pitchFamily="34" charset="0"/>
                <a:ea typeface="Calibri" pitchFamily="34" charset="-122"/>
                <a:cs typeface="Calibri" pitchFamily="34" charset="-120"/>
              </a:rPr>
              <a:t>RSA · Residenza Sanitaria Assistenziale</a:t>
            </a:r>
            <a:endParaRPr lang="en-US" sz="1600" dirty="0"/>
          </a:p>
        </p:txBody>
      </p:sp>
      <p:sp>
        <p:nvSpPr>
          <p:cNvPr id="28" name="Text 21"/>
          <p:cNvSpPr txBox="1"/>
          <p:nvPr/>
        </p:nvSpPr>
        <p:spPr>
          <a:xfrm>
            <a:off x="7196328" y="4480560"/>
            <a:ext cx="4123944" cy="731520"/>
          </a:xfrm>
          <a:prstGeom prst="rect">
            <a:avLst/>
          </a:prstGeom>
          <a:noFill/>
          <a:ln/>
        </p:spPr>
        <p:txBody>
          <a:bodyPr wrap="square" lIns="0" tIns="0" rIns="0" bIns="0" rtlCol="0" anchor="t"/>
          <a:lstStyle/>
          <a:p>
            <a:pPr indent="0" marL="0">
              <a:buNone/>
            </a:pPr>
            <a:r>
              <a:rPr lang="en-US" sz="1200" dirty="0">
                <a:solidFill>
                  <a:srgbClr val="24343D"/>
                </a:solidFill>
                <a:latin typeface="Calibri" pitchFamily="34" charset="0"/>
                <a:ea typeface="Calibri" pitchFamily="34" charset="-122"/>
                <a:cs typeface="Calibri" pitchFamily="34" charset="-120"/>
              </a:rPr>
              <a:t>Quando l'assistenza a casa non è più sostenibile: cura medica, infermieristica e riabilitativa h24 con un'équipe specializzata.</a:t>
            </a:r>
            <a:endParaRPr lang="en-US" sz="1200" dirty="0"/>
          </a:p>
        </p:txBody>
      </p:sp>
      <p:sp>
        <p:nvSpPr>
          <p:cNvPr id="29" name="Text 22"/>
          <p:cNvSpPr txBox="1"/>
          <p:nvPr/>
        </p:nvSpPr>
        <p:spPr>
          <a:xfrm>
            <a:off x="685800" y="5577840"/>
            <a:ext cx="10817352" cy="685800"/>
          </a:xfrm>
          <a:prstGeom prst="rect">
            <a:avLst/>
          </a:prstGeom>
          <a:noFill/>
          <a:ln/>
        </p:spPr>
        <p:txBody>
          <a:bodyPr wrap="square" lIns="0" tIns="0" rIns="0" bIns="0" rtlCol="0" anchor="ctr"/>
          <a:lstStyle/>
          <a:p>
            <a:pPr algn="ctr" indent="0" marL="0">
              <a:buNone/>
            </a:pPr>
            <a:r>
              <a:rPr lang="en-US" sz="1500" i="1" dirty="0">
                <a:solidFill>
                  <a:srgbClr val="C56E5B"/>
                </a:solidFill>
                <a:latin typeface="Calibri" pitchFamily="34" charset="0"/>
                <a:ea typeface="Calibri" pitchFamily="34" charset="-122"/>
                <a:cs typeface="Calibri" pitchFamily="34" charset="-120"/>
              </a:rPr>
              <a:t>Delegare un'ora o mezza giornata non significa abbandonare il proprio caro: significa ricaricare le batterie per stargli accanto con nuova serenità.</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1F5D7A"/>
                </a:solidFill>
                <a:latin typeface="Calibri" pitchFamily="34" charset="0"/>
                <a:ea typeface="Calibri" pitchFamily="34" charset="-122"/>
                <a:cs typeface="Calibri" pitchFamily="34" charset="-120"/>
              </a:rPr>
              <a:t>QUANDO IL COMPORTAMENTO CI SPIAZZA</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Text 1"/>
          <p:cNvSpPr txBox="1"/>
          <p:nvPr/>
        </p:nvSpPr>
        <p:spPr>
          <a:xfrm>
            <a:off x="685800" y="1188720"/>
            <a:ext cx="10789920" cy="548640"/>
          </a:xfrm>
          <a:prstGeom prst="rect">
            <a:avLst/>
          </a:prstGeom>
          <a:noFill/>
          <a:ln/>
        </p:spPr>
        <p:txBody>
          <a:bodyPr wrap="square" lIns="0" tIns="0" rIns="0" bIns="0" rtlCol="0" anchor="t"/>
          <a:lstStyle/>
          <a:p>
            <a:pPr indent="0" marL="0">
              <a:buNone/>
            </a:pPr>
            <a:r>
              <a:rPr lang="en-US" sz="1600" dirty="0">
                <a:solidFill>
                  <a:srgbClr val="24343D"/>
                </a:solidFill>
                <a:latin typeface="Calibri" pitchFamily="34" charset="0"/>
                <a:ea typeface="Calibri" pitchFamily="34" charset="-122"/>
                <a:cs typeface="Calibri" pitchFamily="34" charset="-120"/>
              </a:rPr>
              <a:t>Ogni persona è unica e la demenza si manifesta in modi diversi. Alcuni comportamenti, però, tornano spesso e spaventano chi sta accanto.</a:t>
            </a:r>
            <a:endParaRPr lang="en-US" sz="1600" dirty="0"/>
          </a:p>
        </p:txBody>
      </p:sp>
      <p:sp>
        <p:nvSpPr>
          <p:cNvPr id="5" name="Text 2"/>
          <p:cNvSpPr txBox="1"/>
          <p:nvPr/>
        </p:nvSpPr>
        <p:spPr>
          <a:xfrm>
            <a:off x="685800" y="1874520"/>
            <a:ext cx="4846320" cy="274320"/>
          </a:xfrm>
          <a:prstGeom prst="rect">
            <a:avLst/>
          </a:prstGeom>
          <a:noFill/>
          <a:ln/>
        </p:spPr>
        <p:txBody>
          <a:bodyPr wrap="square" lIns="0" tIns="0" rIns="0" bIns="0" rtlCol="0" anchor="ctr"/>
          <a:lstStyle/>
          <a:p>
            <a:pPr indent="0" marL="0">
              <a:buNone/>
            </a:pPr>
            <a:r>
              <a:rPr lang="en-US" sz="1200" b="1" spc="200" kern="0" dirty="0">
                <a:solidFill>
                  <a:srgbClr val="C56E5B"/>
                </a:solidFill>
                <a:latin typeface="Calibri" pitchFamily="34" charset="0"/>
                <a:ea typeface="Calibri" pitchFamily="34" charset="-122"/>
                <a:cs typeface="Calibri" pitchFamily="34" charset="-120"/>
              </a:rPr>
              <a:t>COSA VEDIAMO</a:t>
            </a:r>
            <a:endParaRPr lang="en-US" sz="1200" dirty="0"/>
          </a:p>
        </p:txBody>
      </p:sp>
      <p:sp>
        <p:nvSpPr>
          <p:cNvPr id="6" name="Text 3"/>
          <p:cNvSpPr txBox="1"/>
          <p:nvPr/>
        </p:nvSpPr>
        <p:spPr>
          <a:xfrm>
            <a:off x="6309360" y="1874520"/>
            <a:ext cx="5193792" cy="274320"/>
          </a:xfrm>
          <a:prstGeom prst="rect">
            <a:avLst/>
          </a:prstGeom>
          <a:noFill/>
          <a:ln/>
        </p:spPr>
        <p:txBody>
          <a:bodyPr wrap="square" lIns="0" tIns="0" rIns="0" bIns="0" rtlCol="0" anchor="ctr"/>
          <a:lstStyle/>
          <a:p>
            <a:pPr indent="0" marL="0">
              <a:buNone/>
            </a:pPr>
            <a:r>
              <a:rPr lang="en-US" sz="1200" b="1" spc="200" kern="0" dirty="0">
                <a:solidFill>
                  <a:srgbClr val="1F5D7A"/>
                </a:solidFill>
                <a:latin typeface="Calibri" pitchFamily="34" charset="0"/>
                <a:ea typeface="Calibri" pitchFamily="34" charset="-122"/>
                <a:cs typeface="Calibri" pitchFamily="34" charset="-120"/>
              </a:rPr>
              <a:t>COSA C'È DIETRO</a:t>
            </a:r>
            <a:endParaRPr lang="en-US" sz="1200" dirty="0"/>
          </a:p>
        </p:txBody>
      </p:sp>
      <p:sp>
        <p:nvSpPr>
          <p:cNvPr id="7" name="Shape 4"/>
          <p:cNvSpPr/>
          <p:nvPr/>
        </p:nvSpPr>
        <p:spPr>
          <a:xfrm>
            <a:off x="685800" y="2240280"/>
            <a:ext cx="4846320" cy="987552"/>
          </a:xfrm>
          <a:prstGeom prst="roundRect">
            <a:avLst>
              <a:gd name="adj" fmla="val 7407"/>
            </a:avLst>
          </a:prstGeom>
          <a:solidFill>
            <a:srgbClr val="F3E1DA"/>
          </a:solidFill>
          <a:ln w="12700">
            <a:solidFill>
              <a:srgbClr val="F3E1DA"/>
            </a:solidFill>
            <a:prstDash val="solid"/>
          </a:ln>
        </p:spPr>
      </p:sp>
      <p:sp>
        <p:nvSpPr>
          <p:cNvPr id="8" name="Text 5"/>
          <p:cNvSpPr txBox="1"/>
          <p:nvPr/>
        </p:nvSpPr>
        <p:spPr>
          <a:xfrm>
            <a:off x="914400" y="2240280"/>
            <a:ext cx="4389120" cy="987552"/>
          </a:xfrm>
          <a:prstGeom prst="rect">
            <a:avLst/>
          </a:prstGeom>
          <a:noFill/>
          <a:ln/>
        </p:spPr>
        <p:txBody>
          <a:bodyPr wrap="square" lIns="0" tIns="0" rIns="0" bIns="0" rtlCol="0" anchor="ctr"/>
          <a:lstStyle/>
          <a:p>
            <a:pPr indent="0" marL="0">
              <a:buNone/>
            </a:pPr>
            <a:r>
              <a:rPr lang="en-US" sz="1400" dirty="0">
                <a:solidFill>
                  <a:srgbClr val="24343D"/>
                </a:solidFill>
                <a:latin typeface="Calibri" pitchFamily="34" charset="0"/>
                <a:ea typeface="Calibri" pitchFamily="34" charset="-122"/>
                <a:cs typeface="Calibri" pitchFamily="34" charset="-120"/>
              </a:rPr>
              <a:t>Non riconosce i familiari o confonde i ruoli: chiama «papà» il marito, «fratello» il figlio.</a:t>
            </a:r>
            <a:endParaRPr lang="en-US" sz="1400" dirty="0"/>
          </a:p>
        </p:txBody>
      </p:sp>
      <p:sp>
        <p:nvSpPr>
          <p:cNvPr id="9" name="Text 6"/>
          <p:cNvSpPr txBox="1"/>
          <p:nvPr/>
        </p:nvSpPr>
        <p:spPr>
          <a:xfrm>
            <a:off x="5532120" y="2240280"/>
            <a:ext cx="777240" cy="987552"/>
          </a:xfrm>
          <a:prstGeom prst="rect">
            <a:avLst/>
          </a:prstGeom>
          <a:noFill/>
          <a:ln/>
        </p:spPr>
        <p:txBody>
          <a:bodyPr wrap="square" lIns="0" tIns="0" rIns="0" bIns="0" rtlCol="0" anchor="ctr"/>
          <a:lstStyle/>
          <a:p>
            <a:pPr algn="ctr" indent="0" marL="0">
              <a:buNone/>
            </a:pPr>
            <a:r>
              <a:rPr lang="en-US" sz="3000" b="1" dirty="0">
                <a:solidFill>
                  <a:srgbClr val="60717A"/>
                </a:solidFill>
                <a:latin typeface="Calibri" pitchFamily="34" charset="0"/>
                <a:ea typeface="Calibri" pitchFamily="34" charset="-122"/>
                <a:cs typeface="Calibri" pitchFamily="34" charset="-120"/>
              </a:rPr>
              <a:t>›</a:t>
            </a:r>
            <a:endParaRPr lang="en-US" sz="3000" dirty="0"/>
          </a:p>
        </p:txBody>
      </p:sp>
      <p:sp>
        <p:nvSpPr>
          <p:cNvPr id="10" name="Shape 7"/>
          <p:cNvSpPr/>
          <p:nvPr/>
        </p:nvSpPr>
        <p:spPr>
          <a:xfrm>
            <a:off x="6309360" y="2240280"/>
            <a:ext cx="5193792" cy="987552"/>
          </a:xfrm>
          <a:prstGeom prst="roundRect">
            <a:avLst>
              <a:gd name="adj" fmla="val 7407"/>
            </a:avLst>
          </a:prstGeom>
          <a:solidFill>
            <a:srgbClr val="DDEAF0"/>
          </a:solidFill>
          <a:ln w="12700">
            <a:solidFill>
              <a:srgbClr val="DDEAF0"/>
            </a:solidFill>
            <a:prstDash val="solid"/>
          </a:ln>
        </p:spPr>
      </p:sp>
      <p:sp>
        <p:nvSpPr>
          <p:cNvPr id="11" name="Text 8"/>
          <p:cNvSpPr txBox="1"/>
          <p:nvPr/>
        </p:nvSpPr>
        <p:spPr>
          <a:xfrm>
            <a:off x="6537960" y="2240280"/>
            <a:ext cx="4736592" cy="987552"/>
          </a:xfrm>
          <a:prstGeom prst="rect">
            <a:avLst/>
          </a:prstGeom>
          <a:noFill/>
          <a:ln/>
        </p:spPr>
        <p:txBody>
          <a:bodyPr wrap="square" lIns="0" tIns="0" rIns="0" bIns="0" rtlCol="0" anchor="ctr"/>
          <a:lstStyle/>
          <a:p>
            <a:pPr indent="0" marL="0">
              <a:buNone/>
            </a:pPr>
            <a:r>
              <a:rPr lang="en-US" sz="1350" b="1" dirty="0">
                <a:solidFill>
                  <a:srgbClr val="1F5D7A"/>
                </a:solidFill>
                <a:latin typeface="Calibri" pitchFamily="34" charset="0"/>
                <a:ea typeface="Calibri" pitchFamily="34" charset="-122"/>
                <a:cs typeface="Calibri" pitchFamily="34" charset="-120"/>
              </a:rPr>
              <a:t>Agnosia</a:t>
            </a:r>
            <a:endParaRPr lang="en-US" sz="1350" dirty="0"/>
          </a:p>
          <a:p>
            <a:pPr indent="0" marL="0">
              <a:buNone/>
            </a:pPr>
            <a:r>
              <a:rPr lang="en-US" sz="1350" dirty="0">
                <a:solidFill>
                  <a:srgbClr val="24343D"/>
                </a:solidFill>
                <a:latin typeface="Calibri" pitchFamily="34" charset="0"/>
                <a:ea typeface="Calibri" pitchFamily="34" charset="-122"/>
                <a:cs typeface="Calibri" pitchFamily="34" charset="-120"/>
              </a:rPr>
              <a:t>Il cervello vede il volto, ma non riesce più ad associargli l'identità giusta.</a:t>
            </a:r>
            <a:endParaRPr lang="en-US" sz="1350" dirty="0"/>
          </a:p>
        </p:txBody>
      </p:sp>
      <p:sp>
        <p:nvSpPr>
          <p:cNvPr id="12" name="Shape 9"/>
          <p:cNvSpPr/>
          <p:nvPr/>
        </p:nvSpPr>
        <p:spPr>
          <a:xfrm>
            <a:off x="685800" y="3392424"/>
            <a:ext cx="4846320" cy="987552"/>
          </a:xfrm>
          <a:prstGeom prst="roundRect">
            <a:avLst>
              <a:gd name="adj" fmla="val 7407"/>
            </a:avLst>
          </a:prstGeom>
          <a:solidFill>
            <a:srgbClr val="F3E1DA"/>
          </a:solidFill>
          <a:ln w="12700">
            <a:solidFill>
              <a:srgbClr val="F3E1DA"/>
            </a:solidFill>
            <a:prstDash val="solid"/>
          </a:ln>
        </p:spPr>
      </p:sp>
      <p:sp>
        <p:nvSpPr>
          <p:cNvPr id="13" name="Text 10"/>
          <p:cNvSpPr txBox="1"/>
          <p:nvPr/>
        </p:nvSpPr>
        <p:spPr>
          <a:xfrm>
            <a:off x="914400" y="3392424"/>
            <a:ext cx="4389120" cy="987552"/>
          </a:xfrm>
          <a:prstGeom prst="rect">
            <a:avLst/>
          </a:prstGeom>
          <a:noFill/>
          <a:ln/>
        </p:spPr>
        <p:txBody>
          <a:bodyPr wrap="square" lIns="0" tIns="0" rIns="0" bIns="0" rtlCol="0" anchor="ctr"/>
          <a:lstStyle/>
          <a:p>
            <a:pPr indent="0" marL="0">
              <a:buNone/>
            </a:pPr>
            <a:r>
              <a:rPr lang="en-US" sz="1400" dirty="0">
                <a:solidFill>
                  <a:srgbClr val="24343D"/>
                </a:solidFill>
                <a:latin typeface="Calibri" pitchFamily="34" charset="0"/>
                <a:ea typeface="Calibri" pitchFamily="34" charset="-122"/>
                <a:cs typeface="Calibri" pitchFamily="34" charset="-120"/>
              </a:rPr>
              <a:t>Chiede con insistenza di «tornare a casa», anche se è già a casa sua.</a:t>
            </a:r>
            <a:endParaRPr lang="en-US" sz="1400" dirty="0"/>
          </a:p>
        </p:txBody>
      </p:sp>
      <p:sp>
        <p:nvSpPr>
          <p:cNvPr id="14" name="Text 11"/>
          <p:cNvSpPr txBox="1"/>
          <p:nvPr/>
        </p:nvSpPr>
        <p:spPr>
          <a:xfrm>
            <a:off x="5532120" y="3392424"/>
            <a:ext cx="777240" cy="987552"/>
          </a:xfrm>
          <a:prstGeom prst="rect">
            <a:avLst/>
          </a:prstGeom>
          <a:noFill/>
          <a:ln/>
        </p:spPr>
        <p:txBody>
          <a:bodyPr wrap="square" lIns="0" tIns="0" rIns="0" bIns="0" rtlCol="0" anchor="ctr"/>
          <a:lstStyle/>
          <a:p>
            <a:pPr algn="ctr" indent="0" marL="0">
              <a:buNone/>
            </a:pPr>
            <a:r>
              <a:rPr lang="en-US" sz="3000" b="1" dirty="0">
                <a:solidFill>
                  <a:srgbClr val="60717A"/>
                </a:solidFill>
                <a:latin typeface="Calibri" pitchFamily="34" charset="0"/>
                <a:ea typeface="Calibri" pitchFamily="34" charset="-122"/>
                <a:cs typeface="Calibri" pitchFamily="34" charset="-120"/>
              </a:rPr>
              <a:t>›</a:t>
            </a:r>
            <a:endParaRPr lang="en-US" sz="3000" dirty="0"/>
          </a:p>
        </p:txBody>
      </p:sp>
      <p:sp>
        <p:nvSpPr>
          <p:cNvPr id="15" name="Shape 12"/>
          <p:cNvSpPr/>
          <p:nvPr/>
        </p:nvSpPr>
        <p:spPr>
          <a:xfrm>
            <a:off x="6309360" y="3392424"/>
            <a:ext cx="5193792" cy="987552"/>
          </a:xfrm>
          <a:prstGeom prst="roundRect">
            <a:avLst>
              <a:gd name="adj" fmla="val 7407"/>
            </a:avLst>
          </a:prstGeom>
          <a:solidFill>
            <a:srgbClr val="DDEAF0"/>
          </a:solidFill>
          <a:ln w="12700">
            <a:solidFill>
              <a:srgbClr val="DDEAF0"/>
            </a:solidFill>
            <a:prstDash val="solid"/>
          </a:ln>
        </p:spPr>
      </p:sp>
      <p:sp>
        <p:nvSpPr>
          <p:cNvPr id="16" name="Text 13"/>
          <p:cNvSpPr txBox="1"/>
          <p:nvPr/>
        </p:nvSpPr>
        <p:spPr>
          <a:xfrm>
            <a:off x="6537960" y="3392424"/>
            <a:ext cx="4736592" cy="987552"/>
          </a:xfrm>
          <a:prstGeom prst="rect">
            <a:avLst/>
          </a:prstGeom>
          <a:noFill/>
          <a:ln/>
        </p:spPr>
        <p:txBody>
          <a:bodyPr wrap="square" lIns="0" tIns="0" rIns="0" bIns="0" rtlCol="0" anchor="ctr"/>
          <a:lstStyle/>
          <a:p>
            <a:pPr indent="0" marL="0">
              <a:buNone/>
            </a:pPr>
            <a:r>
              <a:rPr lang="en-US" sz="1350" b="1" dirty="0">
                <a:solidFill>
                  <a:srgbClr val="1F5D7A"/>
                </a:solidFill>
                <a:latin typeface="Calibri" pitchFamily="34" charset="0"/>
                <a:ea typeface="Calibri" pitchFamily="34" charset="-122"/>
                <a:cs typeface="Calibri" pitchFamily="34" charset="-120"/>
              </a:rPr>
              <a:t>Disorientamento spazio-temporale</a:t>
            </a:r>
            <a:endParaRPr lang="en-US" sz="1350" dirty="0"/>
          </a:p>
          <a:p>
            <a:pPr indent="0" marL="0">
              <a:buNone/>
            </a:pPr>
            <a:r>
              <a:rPr lang="en-US" sz="1350" dirty="0">
                <a:solidFill>
                  <a:srgbClr val="24343D"/>
                </a:solidFill>
                <a:latin typeface="Calibri" pitchFamily="34" charset="0"/>
                <a:ea typeface="Calibri" pitchFamily="34" charset="-122"/>
                <a:cs typeface="Calibri" pitchFamily="34" charset="-120"/>
              </a:rPr>
              <a:t>La persona regredisce nel tempo: «casa» è quella dell'infanzia, luogo simbolo di sicurezza.</a:t>
            </a:r>
            <a:endParaRPr lang="en-US" sz="1350" dirty="0"/>
          </a:p>
        </p:txBody>
      </p:sp>
      <p:sp>
        <p:nvSpPr>
          <p:cNvPr id="17" name="Shape 14"/>
          <p:cNvSpPr/>
          <p:nvPr/>
        </p:nvSpPr>
        <p:spPr>
          <a:xfrm>
            <a:off x="685800" y="4544568"/>
            <a:ext cx="4846320" cy="987552"/>
          </a:xfrm>
          <a:prstGeom prst="roundRect">
            <a:avLst>
              <a:gd name="adj" fmla="val 7407"/>
            </a:avLst>
          </a:prstGeom>
          <a:solidFill>
            <a:srgbClr val="F3E1DA"/>
          </a:solidFill>
          <a:ln w="12700">
            <a:solidFill>
              <a:srgbClr val="F3E1DA"/>
            </a:solidFill>
            <a:prstDash val="solid"/>
          </a:ln>
        </p:spPr>
      </p:sp>
      <p:sp>
        <p:nvSpPr>
          <p:cNvPr id="18" name="Text 15"/>
          <p:cNvSpPr txBox="1"/>
          <p:nvPr/>
        </p:nvSpPr>
        <p:spPr>
          <a:xfrm>
            <a:off x="914400" y="4544568"/>
            <a:ext cx="4389120" cy="987552"/>
          </a:xfrm>
          <a:prstGeom prst="rect">
            <a:avLst/>
          </a:prstGeom>
          <a:noFill/>
          <a:ln/>
        </p:spPr>
        <p:txBody>
          <a:bodyPr wrap="square" lIns="0" tIns="0" rIns="0" bIns="0" rtlCol="0" anchor="ctr"/>
          <a:lstStyle/>
          <a:p>
            <a:pPr indent="0" marL="0">
              <a:buNone/>
            </a:pPr>
            <a:r>
              <a:rPr lang="en-US" sz="1400" dirty="0">
                <a:solidFill>
                  <a:srgbClr val="24343D"/>
                </a:solidFill>
                <a:latin typeface="Calibri" pitchFamily="34" charset="0"/>
                <a:ea typeface="Calibri" pitchFamily="34" charset="-122"/>
                <a:cs typeface="Calibri" pitchFamily="34" charset="-120"/>
              </a:rPr>
              <a:t>Cerca disperatamente un parente, a volte morto da anni.</a:t>
            </a:r>
            <a:endParaRPr lang="en-US" sz="1400" dirty="0"/>
          </a:p>
        </p:txBody>
      </p:sp>
      <p:sp>
        <p:nvSpPr>
          <p:cNvPr id="19" name="Text 16"/>
          <p:cNvSpPr txBox="1"/>
          <p:nvPr/>
        </p:nvSpPr>
        <p:spPr>
          <a:xfrm>
            <a:off x="5532120" y="4544568"/>
            <a:ext cx="777240" cy="987552"/>
          </a:xfrm>
          <a:prstGeom prst="rect">
            <a:avLst/>
          </a:prstGeom>
          <a:noFill/>
          <a:ln/>
        </p:spPr>
        <p:txBody>
          <a:bodyPr wrap="square" lIns="0" tIns="0" rIns="0" bIns="0" rtlCol="0" anchor="ctr"/>
          <a:lstStyle/>
          <a:p>
            <a:pPr algn="ctr" indent="0" marL="0">
              <a:buNone/>
            </a:pPr>
            <a:r>
              <a:rPr lang="en-US" sz="3000" b="1" dirty="0">
                <a:solidFill>
                  <a:srgbClr val="60717A"/>
                </a:solidFill>
                <a:latin typeface="Calibri" pitchFamily="34" charset="0"/>
                <a:ea typeface="Calibri" pitchFamily="34" charset="-122"/>
                <a:cs typeface="Calibri" pitchFamily="34" charset="-120"/>
              </a:rPr>
              <a:t>›</a:t>
            </a:r>
            <a:endParaRPr lang="en-US" sz="3000" dirty="0"/>
          </a:p>
        </p:txBody>
      </p:sp>
      <p:sp>
        <p:nvSpPr>
          <p:cNvPr id="20" name="Shape 17"/>
          <p:cNvSpPr/>
          <p:nvPr/>
        </p:nvSpPr>
        <p:spPr>
          <a:xfrm>
            <a:off x="6309360" y="4544568"/>
            <a:ext cx="5193792" cy="987552"/>
          </a:xfrm>
          <a:prstGeom prst="roundRect">
            <a:avLst>
              <a:gd name="adj" fmla="val 7407"/>
            </a:avLst>
          </a:prstGeom>
          <a:solidFill>
            <a:srgbClr val="DDEAF0"/>
          </a:solidFill>
          <a:ln w="12700">
            <a:solidFill>
              <a:srgbClr val="DDEAF0"/>
            </a:solidFill>
            <a:prstDash val="solid"/>
          </a:ln>
        </p:spPr>
      </p:sp>
      <p:sp>
        <p:nvSpPr>
          <p:cNvPr id="21" name="Text 18"/>
          <p:cNvSpPr txBox="1"/>
          <p:nvPr/>
        </p:nvSpPr>
        <p:spPr>
          <a:xfrm>
            <a:off x="6537960" y="4544568"/>
            <a:ext cx="4736592" cy="987552"/>
          </a:xfrm>
          <a:prstGeom prst="rect">
            <a:avLst/>
          </a:prstGeom>
          <a:noFill/>
          <a:ln/>
        </p:spPr>
        <p:txBody>
          <a:bodyPr wrap="square" lIns="0" tIns="0" rIns="0" bIns="0" rtlCol="0" anchor="ctr"/>
          <a:lstStyle/>
          <a:p>
            <a:pPr indent="0" marL="0">
              <a:buNone/>
            </a:pPr>
            <a:r>
              <a:rPr lang="en-US" sz="1350" b="1" dirty="0">
                <a:solidFill>
                  <a:srgbClr val="1F5D7A"/>
                </a:solidFill>
                <a:latin typeface="Calibri" pitchFamily="34" charset="0"/>
                <a:ea typeface="Calibri" pitchFamily="34" charset="-122"/>
                <a:cs typeface="Calibri" pitchFamily="34" charset="-120"/>
              </a:rPr>
              <a:t>Vuoti di memoria a breve termine</a:t>
            </a:r>
            <a:endParaRPr lang="en-US" sz="1350" dirty="0"/>
          </a:p>
          <a:p>
            <a:pPr indent="0" marL="0">
              <a:buNone/>
            </a:pPr>
            <a:r>
              <a:rPr lang="en-US" sz="1350" dirty="0">
                <a:solidFill>
                  <a:srgbClr val="24343D"/>
                </a:solidFill>
                <a:latin typeface="Calibri" pitchFamily="34" charset="0"/>
                <a:ea typeface="Calibri" pitchFamily="34" charset="-122"/>
                <a:cs typeface="Calibri" pitchFamily="34" charset="-120"/>
              </a:rPr>
              <a:t>Il recente si cancella, il lontano resta vivo: l'assenza è vissuta come una scomparsa improvvisa e reale.</a:t>
            </a:r>
            <a:endParaRPr lang="en-US" sz="1350" dirty="0"/>
          </a:p>
        </p:txBody>
      </p:sp>
      <p:sp>
        <p:nvSpPr>
          <p:cNvPr id="22" name="Text 19"/>
          <p:cNvSpPr txBox="1"/>
          <p:nvPr/>
        </p:nvSpPr>
        <p:spPr>
          <a:xfrm>
            <a:off x="685800" y="5760720"/>
            <a:ext cx="10817352" cy="502920"/>
          </a:xfrm>
          <a:prstGeom prst="rect">
            <a:avLst/>
          </a:prstGeom>
          <a:noFill/>
          <a:ln/>
        </p:spPr>
        <p:txBody>
          <a:bodyPr wrap="square" lIns="0" tIns="0" rIns="0" bIns="0" rtlCol="0" anchor="ctr"/>
          <a:lstStyle/>
          <a:p>
            <a:pPr algn="ctr" indent="0" marL="0">
              <a:buNone/>
            </a:pPr>
            <a:r>
              <a:rPr lang="en-US" sz="1500" i="1" dirty="0">
                <a:solidFill>
                  <a:srgbClr val="C56E5B"/>
                </a:solidFill>
                <a:latin typeface="Calibri" pitchFamily="34" charset="0"/>
                <a:ea typeface="Calibri" pitchFamily="34" charset="-122"/>
                <a:cs typeface="Calibri" pitchFamily="34" charset="-120"/>
              </a:rPr>
              <a:t>Non sono capricci né una memoria che «va e viene»: sono deficit precisi causati dalla malattia.</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C56E5B"/>
                </a:solidFill>
                <a:latin typeface="Calibri" pitchFamily="34" charset="0"/>
                <a:ea typeface="Calibri" pitchFamily="34" charset="-122"/>
                <a:cs typeface="Calibri" pitchFamily="34" charset="-120"/>
              </a:rPr>
              <a:t>LA REGOLA D'ORO: NON CONTRADDIRE MAI</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Text 1"/>
          <p:cNvSpPr txBox="1"/>
          <p:nvPr/>
        </p:nvSpPr>
        <p:spPr>
          <a:xfrm>
            <a:off x="685800" y="1188720"/>
            <a:ext cx="10789920" cy="777240"/>
          </a:xfrm>
          <a:prstGeom prst="rect">
            <a:avLst/>
          </a:prstGeom>
          <a:noFill/>
          <a:ln/>
        </p:spPr>
        <p:txBody>
          <a:bodyPr wrap="square" lIns="0" tIns="0" rIns="0" bIns="0" rtlCol="0" anchor="t"/>
          <a:lstStyle/>
          <a:p>
            <a:pPr indent="0" marL="0">
              <a:buNone/>
            </a:pPr>
            <a:r>
              <a:rPr lang="en-US" sz="1600" dirty="0">
                <a:solidFill>
                  <a:srgbClr val="24343D"/>
                </a:solidFill>
                <a:latin typeface="Calibri" pitchFamily="34" charset="0"/>
                <a:ea typeface="Calibri" pitchFamily="34" charset="-122"/>
                <a:cs typeface="Calibri" pitchFamily="34" charset="-120"/>
              </a:rPr>
              <a:t>La realtà che il nostro caro vive in quel momento è per lui l'unica vera. </a:t>
            </a:r>
            <a:pPr indent="0" marL="0">
              <a:buNone/>
            </a:pPr>
            <a:r>
              <a:rPr lang="en-US" sz="1600" dirty="0">
                <a:solidFill>
                  <a:srgbClr val="60717A"/>
                </a:solidFill>
                <a:latin typeface="Calibri" pitchFamily="34" charset="0"/>
                <a:ea typeface="Calibri" pitchFamily="34" charset="-122"/>
                <a:cs typeface="Calibri" pitchFamily="34" charset="-120"/>
              </a:rPr>
              <a:t>Smentirla («Ma sono tuo marito!», «Tua mamma è morta vent'anni fa!») lo fa sentire incompreso, spaventato e solo: nascono rabbia, ansia, tristezza.</a:t>
            </a:r>
            <a:endParaRPr lang="en-US" sz="1600" dirty="0"/>
          </a:p>
        </p:txBody>
      </p:sp>
      <p:sp>
        <p:nvSpPr>
          <p:cNvPr id="5" name="Text 2"/>
          <p:cNvSpPr txBox="1"/>
          <p:nvPr/>
        </p:nvSpPr>
        <p:spPr>
          <a:xfrm>
            <a:off x="685800" y="2011680"/>
            <a:ext cx="10789920" cy="365760"/>
          </a:xfrm>
          <a:prstGeom prst="rect">
            <a:avLst/>
          </a:prstGeom>
          <a:noFill/>
          <a:ln/>
        </p:spPr>
        <p:txBody>
          <a:bodyPr wrap="square" lIns="0" tIns="0" rIns="0" bIns="0" rtlCol="0" anchor="ctr"/>
          <a:lstStyle/>
          <a:p>
            <a:pPr indent="0" marL="0">
              <a:buNone/>
            </a:pPr>
            <a:r>
              <a:rPr lang="en-US" sz="1700" b="1" dirty="0">
                <a:solidFill>
                  <a:srgbClr val="1F5D7A"/>
                </a:solidFill>
                <a:latin typeface="Calibri" pitchFamily="34" charset="0"/>
                <a:ea typeface="Calibri" pitchFamily="34" charset="-122"/>
                <a:cs typeface="Calibri" pitchFamily="34" charset="-120"/>
              </a:rPr>
              <a:t>Validare l'emozione, poi guidare l'attenzione altrove</a:t>
            </a:r>
            <a:endParaRPr lang="en-US" sz="1700" dirty="0"/>
          </a:p>
        </p:txBody>
      </p:sp>
      <p:sp>
        <p:nvSpPr>
          <p:cNvPr id="6" name="Shape 3"/>
          <p:cNvSpPr/>
          <p:nvPr/>
        </p:nvSpPr>
        <p:spPr>
          <a:xfrm>
            <a:off x="685800" y="2514600"/>
            <a:ext cx="3419856" cy="2606040"/>
          </a:xfrm>
          <a:prstGeom prst="roundRect">
            <a:avLst>
              <a:gd name="adj" fmla="val 2807"/>
            </a:avLst>
          </a:prstGeom>
          <a:solidFill>
            <a:srgbClr val="DDEAF0"/>
          </a:solidFill>
          <a:ln w="12700">
            <a:solidFill>
              <a:srgbClr val="DDEAF0"/>
            </a:solidFill>
            <a:prstDash val="solid"/>
          </a:ln>
        </p:spPr>
      </p:sp>
      <p:sp>
        <p:nvSpPr>
          <p:cNvPr id="7" name="Shape 4"/>
          <p:cNvSpPr/>
          <p:nvPr/>
        </p:nvSpPr>
        <p:spPr>
          <a:xfrm>
            <a:off x="914400" y="2743200"/>
            <a:ext cx="384048" cy="384048"/>
          </a:xfrm>
          <a:prstGeom prst="ellipse">
            <a:avLst/>
          </a:prstGeom>
          <a:solidFill>
            <a:srgbClr val="1F5D7A"/>
          </a:solidFill>
          <a:ln w="12700">
            <a:solidFill>
              <a:srgbClr val="1F5D7A"/>
            </a:solidFill>
            <a:prstDash val="solid"/>
          </a:ln>
        </p:spPr>
      </p:sp>
      <p:sp>
        <p:nvSpPr>
          <p:cNvPr id="8" name="Text 5"/>
          <p:cNvSpPr txBox="1"/>
          <p:nvPr/>
        </p:nvSpPr>
        <p:spPr>
          <a:xfrm>
            <a:off x="914400" y="274320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6"/>
          <p:cNvSpPr txBox="1"/>
          <p:nvPr/>
        </p:nvSpPr>
        <p:spPr>
          <a:xfrm>
            <a:off x="1417320" y="2715768"/>
            <a:ext cx="2459736" cy="457200"/>
          </a:xfrm>
          <a:prstGeom prst="rect">
            <a:avLst/>
          </a:prstGeom>
          <a:noFill/>
          <a:ln/>
        </p:spPr>
        <p:txBody>
          <a:bodyPr wrap="square" lIns="0" tIns="0" rIns="0" bIns="0" rtlCol="0" anchor="ctr"/>
          <a:lstStyle/>
          <a:p>
            <a:pPr indent="0" marL="0">
              <a:buNone/>
            </a:pPr>
            <a:r>
              <a:rPr lang="en-US" sz="1600" b="1" dirty="0">
                <a:solidFill>
                  <a:srgbClr val="1F5D7A"/>
                </a:solidFill>
                <a:latin typeface="Calibri" pitchFamily="34" charset="0"/>
                <a:ea typeface="Calibri" pitchFamily="34" charset="-122"/>
                <a:cs typeface="Calibri" pitchFamily="34" charset="-120"/>
              </a:rPr>
              <a:t>Accogliere e rassicurare</a:t>
            </a:r>
            <a:endParaRPr lang="en-US" sz="1600" dirty="0"/>
          </a:p>
        </p:txBody>
      </p:sp>
      <p:sp>
        <p:nvSpPr>
          <p:cNvPr id="10" name="Text 7"/>
          <p:cNvSpPr txBox="1"/>
          <p:nvPr/>
        </p:nvSpPr>
        <p:spPr>
          <a:xfrm>
            <a:off x="914400" y="3337560"/>
            <a:ext cx="2962656" cy="64008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Non smentire. Vicinanza fisica ed empatia.</a:t>
            </a:r>
            <a:endParaRPr lang="en-US" sz="1350" dirty="0"/>
          </a:p>
        </p:txBody>
      </p:sp>
      <p:sp>
        <p:nvSpPr>
          <p:cNvPr id="11" name="Text 8"/>
          <p:cNvSpPr txBox="1"/>
          <p:nvPr/>
        </p:nvSpPr>
        <p:spPr>
          <a:xfrm>
            <a:off x="914400" y="4023360"/>
            <a:ext cx="2962656" cy="1005840"/>
          </a:xfrm>
          <a:prstGeom prst="rect">
            <a:avLst/>
          </a:prstGeom>
          <a:noFill/>
          <a:ln/>
        </p:spPr>
        <p:txBody>
          <a:bodyPr wrap="square" lIns="0" tIns="0" rIns="0" bIns="0" rtlCol="0" anchor="t"/>
          <a:lstStyle/>
          <a:p>
            <a:pPr indent="0" marL="0">
              <a:buNone/>
            </a:pPr>
            <a:r>
              <a:rPr lang="en-US" sz="1350" i="1" dirty="0">
                <a:solidFill>
                  <a:srgbClr val="1F5D7A"/>
                </a:solidFill>
                <a:latin typeface="Calibri" pitchFamily="34" charset="0"/>
                <a:ea typeface="Calibri" pitchFamily="34" charset="-122"/>
                <a:cs typeface="Calibri" pitchFamily="34" charset="-120"/>
              </a:rPr>
              <a:t>«Vedo che sei molto preoccupato, mi dispiace tanto. Ora ci sono io con te, non ti preoccupare.»</a:t>
            </a:r>
            <a:endParaRPr lang="en-US" sz="1350" dirty="0"/>
          </a:p>
        </p:txBody>
      </p:sp>
      <p:sp>
        <p:nvSpPr>
          <p:cNvPr id="12" name="Shape 9"/>
          <p:cNvSpPr/>
          <p:nvPr/>
        </p:nvSpPr>
        <p:spPr>
          <a:xfrm>
            <a:off x="4384548" y="2514600"/>
            <a:ext cx="3419856" cy="2606040"/>
          </a:xfrm>
          <a:prstGeom prst="roundRect">
            <a:avLst>
              <a:gd name="adj" fmla="val 2807"/>
            </a:avLst>
          </a:prstGeom>
          <a:solidFill>
            <a:srgbClr val="F1E8D8"/>
          </a:solidFill>
          <a:ln w="12700">
            <a:solidFill>
              <a:srgbClr val="F1E8D8"/>
            </a:solidFill>
            <a:prstDash val="solid"/>
          </a:ln>
        </p:spPr>
      </p:sp>
      <p:sp>
        <p:nvSpPr>
          <p:cNvPr id="13" name="Shape 10"/>
          <p:cNvSpPr/>
          <p:nvPr/>
        </p:nvSpPr>
        <p:spPr>
          <a:xfrm>
            <a:off x="4613148" y="2743200"/>
            <a:ext cx="384048" cy="384048"/>
          </a:xfrm>
          <a:prstGeom prst="ellipse">
            <a:avLst/>
          </a:prstGeom>
          <a:solidFill>
            <a:srgbClr val="C2A36B"/>
          </a:solidFill>
          <a:ln w="12700">
            <a:solidFill>
              <a:srgbClr val="C2A36B"/>
            </a:solidFill>
            <a:prstDash val="solid"/>
          </a:ln>
        </p:spPr>
      </p:sp>
      <p:sp>
        <p:nvSpPr>
          <p:cNvPr id="14" name="Text 11"/>
          <p:cNvSpPr txBox="1"/>
          <p:nvPr/>
        </p:nvSpPr>
        <p:spPr>
          <a:xfrm>
            <a:off x="4613148" y="274320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5" name="Text 12"/>
          <p:cNvSpPr txBox="1"/>
          <p:nvPr/>
        </p:nvSpPr>
        <p:spPr>
          <a:xfrm>
            <a:off x="5116068" y="2715768"/>
            <a:ext cx="2459736" cy="457200"/>
          </a:xfrm>
          <a:prstGeom prst="rect">
            <a:avLst/>
          </a:prstGeom>
          <a:noFill/>
          <a:ln/>
        </p:spPr>
        <p:txBody>
          <a:bodyPr wrap="square" lIns="0" tIns="0" rIns="0" bIns="0" rtlCol="0" anchor="ctr"/>
          <a:lstStyle/>
          <a:p>
            <a:pPr indent="0" marL="0">
              <a:buNone/>
            </a:pPr>
            <a:r>
              <a:rPr lang="en-US" sz="1600" b="1" dirty="0">
                <a:solidFill>
                  <a:srgbClr val="C2A36B"/>
                </a:solidFill>
                <a:latin typeface="Calibri" pitchFamily="34" charset="0"/>
                <a:ea typeface="Calibri" pitchFamily="34" charset="-122"/>
                <a:cs typeface="Calibri" pitchFamily="34" charset="-120"/>
              </a:rPr>
              <a:t>Agganciare un ricordo positivo</a:t>
            </a:r>
            <a:endParaRPr lang="en-US" sz="1600" dirty="0"/>
          </a:p>
        </p:txBody>
      </p:sp>
      <p:sp>
        <p:nvSpPr>
          <p:cNvPr id="16" name="Text 13"/>
          <p:cNvSpPr txBox="1"/>
          <p:nvPr/>
        </p:nvSpPr>
        <p:spPr>
          <a:xfrm>
            <a:off x="4613148" y="3337560"/>
            <a:ext cx="2962656" cy="64008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Una domanda aperta sul passato sposta l'emozione su un binario sereno.</a:t>
            </a:r>
            <a:endParaRPr lang="en-US" sz="1350" dirty="0"/>
          </a:p>
        </p:txBody>
      </p:sp>
      <p:sp>
        <p:nvSpPr>
          <p:cNvPr id="17" name="Text 14"/>
          <p:cNvSpPr txBox="1"/>
          <p:nvPr/>
        </p:nvSpPr>
        <p:spPr>
          <a:xfrm>
            <a:off x="4613148" y="4023360"/>
            <a:ext cx="2962656" cy="1005840"/>
          </a:xfrm>
          <a:prstGeom prst="rect">
            <a:avLst/>
          </a:prstGeom>
          <a:noFill/>
          <a:ln/>
        </p:spPr>
        <p:txBody>
          <a:bodyPr wrap="square" lIns="0" tIns="0" rIns="0" bIns="0" rtlCol="0" anchor="t"/>
          <a:lstStyle/>
          <a:p>
            <a:pPr indent="0" marL="0">
              <a:buNone/>
            </a:pPr>
            <a:r>
              <a:rPr lang="en-US" sz="1350" i="1" dirty="0">
                <a:solidFill>
                  <a:srgbClr val="C2A36B"/>
                </a:solidFill>
                <a:latin typeface="Calibri" pitchFamily="34" charset="0"/>
                <a:ea typeface="Calibri" pitchFamily="34" charset="-122"/>
                <a:cs typeface="Calibri" pitchFamily="34" charset="-120"/>
              </a:rPr>
              <a:t>«Mi racconti com'era la tua mamma? Qual era il piatto più buono che ti cucinava?»</a:t>
            </a:r>
            <a:endParaRPr lang="en-US" sz="1350" dirty="0"/>
          </a:p>
        </p:txBody>
      </p:sp>
      <p:sp>
        <p:nvSpPr>
          <p:cNvPr id="18" name="Shape 15"/>
          <p:cNvSpPr/>
          <p:nvPr/>
        </p:nvSpPr>
        <p:spPr>
          <a:xfrm>
            <a:off x="8083296" y="2514600"/>
            <a:ext cx="3419856" cy="2606040"/>
          </a:xfrm>
          <a:prstGeom prst="roundRect">
            <a:avLst>
              <a:gd name="adj" fmla="val 2807"/>
            </a:avLst>
          </a:prstGeom>
          <a:solidFill>
            <a:srgbClr val="E3ECE7"/>
          </a:solidFill>
          <a:ln w="12700">
            <a:solidFill>
              <a:srgbClr val="E3ECE7"/>
            </a:solidFill>
            <a:prstDash val="solid"/>
          </a:ln>
        </p:spPr>
      </p:sp>
      <p:sp>
        <p:nvSpPr>
          <p:cNvPr id="19" name="Shape 16"/>
          <p:cNvSpPr/>
          <p:nvPr/>
        </p:nvSpPr>
        <p:spPr>
          <a:xfrm>
            <a:off x="8311896" y="2743200"/>
            <a:ext cx="384048" cy="384048"/>
          </a:xfrm>
          <a:prstGeom prst="ellipse">
            <a:avLst/>
          </a:prstGeom>
          <a:solidFill>
            <a:srgbClr val="78958A"/>
          </a:solidFill>
          <a:ln w="12700">
            <a:solidFill>
              <a:srgbClr val="78958A"/>
            </a:solidFill>
            <a:prstDash val="solid"/>
          </a:ln>
        </p:spPr>
      </p:sp>
      <p:sp>
        <p:nvSpPr>
          <p:cNvPr id="20" name="Text 17"/>
          <p:cNvSpPr txBox="1"/>
          <p:nvPr/>
        </p:nvSpPr>
        <p:spPr>
          <a:xfrm>
            <a:off x="8311896" y="274320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21" name="Text 18"/>
          <p:cNvSpPr txBox="1"/>
          <p:nvPr/>
        </p:nvSpPr>
        <p:spPr>
          <a:xfrm>
            <a:off x="8814816" y="2715768"/>
            <a:ext cx="2459736" cy="457200"/>
          </a:xfrm>
          <a:prstGeom prst="rect">
            <a:avLst/>
          </a:prstGeom>
          <a:noFill/>
          <a:ln/>
        </p:spPr>
        <p:txBody>
          <a:bodyPr wrap="square" lIns="0" tIns="0" rIns="0" bIns="0" rtlCol="0" anchor="ctr"/>
          <a:lstStyle/>
          <a:p>
            <a:pPr indent="0" marL="0">
              <a:buNone/>
            </a:pPr>
            <a:r>
              <a:rPr lang="en-US" sz="1600" b="1" dirty="0">
                <a:solidFill>
                  <a:srgbClr val="78958A"/>
                </a:solidFill>
                <a:latin typeface="Calibri" pitchFamily="34" charset="0"/>
                <a:ea typeface="Calibri" pitchFamily="34" charset="-122"/>
                <a:cs typeface="Calibri" pitchFamily="34" charset="-120"/>
              </a:rPr>
              <a:t>Spostare l'attenzione</a:t>
            </a:r>
            <a:endParaRPr lang="en-US" sz="1600" dirty="0"/>
          </a:p>
        </p:txBody>
      </p:sp>
      <p:sp>
        <p:nvSpPr>
          <p:cNvPr id="22" name="Text 19"/>
          <p:cNvSpPr txBox="1"/>
          <p:nvPr/>
        </p:nvSpPr>
        <p:spPr>
          <a:xfrm>
            <a:off x="8311896" y="3337560"/>
            <a:ext cx="2962656" cy="64008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Quando l'ansia si è calmata, un gesto pratico e rassicurante.</a:t>
            </a:r>
            <a:endParaRPr lang="en-US" sz="1350" dirty="0"/>
          </a:p>
        </p:txBody>
      </p:sp>
      <p:sp>
        <p:nvSpPr>
          <p:cNvPr id="23" name="Text 20"/>
          <p:cNvSpPr txBox="1"/>
          <p:nvPr/>
        </p:nvSpPr>
        <p:spPr>
          <a:xfrm>
            <a:off x="8311896" y="4023360"/>
            <a:ext cx="2962656" cy="1005840"/>
          </a:xfrm>
          <a:prstGeom prst="rect">
            <a:avLst/>
          </a:prstGeom>
          <a:noFill/>
          <a:ln/>
        </p:spPr>
        <p:txBody>
          <a:bodyPr wrap="square" lIns="0" tIns="0" rIns="0" bIns="0" rtlCol="0" anchor="t"/>
          <a:lstStyle/>
          <a:p>
            <a:pPr indent="0" marL="0">
              <a:buNone/>
            </a:pPr>
            <a:r>
              <a:rPr lang="en-US" sz="1350" i="1" dirty="0">
                <a:solidFill>
                  <a:srgbClr val="78958A"/>
                </a:solidFill>
                <a:latin typeface="Calibri" pitchFamily="34" charset="0"/>
                <a:ea typeface="Calibri" pitchFamily="34" charset="-122"/>
                <a:cs typeface="Calibri" pitchFamily="34" charset="-120"/>
              </a:rPr>
              <a:t>«Prepariamoci una bella tazza di tè insieme.»  «Facciamo due passi in giardino?»</a:t>
            </a:r>
            <a:endParaRPr lang="en-US" sz="1350" dirty="0"/>
          </a:p>
        </p:txBody>
      </p:sp>
      <p:sp>
        <p:nvSpPr>
          <p:cNvPr id="24" name="Shape 21"/>
          <p:cNvSpPr/>
          <p:nvPr/>
        </p:nvSpPr>
        <p:spPr>
          <a:xfrm>
            <a:off x="685800" y="5349240"/>
            <a:ext cx="10817352" cy="868680"/>
          </a:xfrm>
          <a:prstGeom prst="roundRect">
            <a:avLst>
              <a:gd name="adj" fmla="val 8421"/>
            </a:avLst>
          </a:prstGeom>
          <a:solidFill>
            <a:srgbClr val="164258"/>
          </a:solidFill>
          <a:ln w="12700">
            <a:solidFill>
              <a:srgbClr val="164258"/>
            </a:solidFill>
            <a:prstDash val="solid"/>
          </a:ln>
        </p:spPr>
      </p:sp>
      <p:sp>
        <p:nvSpPr>
          <p:cNvPr id="25" name="Text 22"/>
          <p:cNvSpPr txBox="1"/>
          <p:nvPr/>
        </p:nvSpPr>
        <p:spPr>
          <a:xfrm>
            <a:off x="960120" y="5349240"/>
            <a:ext cx="10241280" cy="86868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L'obiettivo non è riportare la persona nella nostra realtà, ma entrare dolcemente nella sua per farla sentire al sicuro.</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1F5D7A"/>
                </a:solidFill>
                <a:latin typeface="Calibri" pitchFamily="34" charset="0"/>
                <a:ea typeface="Calibri" pitchFamily="34" charset="-122"/>
                <a:cs typeface="Calibri" pitchFamily="34" charset="-120"/>
              </a:rPr>
              <a:t>A TAVOLA: L'ALIMENTAZIONE</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Shape 1"/>
          <p:cNvSpPr/>
          <p:nvPr/>
        </p:nvSpPr>
        <p:spPr>
          <a:xfrm>
            <a:off x="685800" y="1234440"/>
            <a:ext cx="4206240" cy="4983480"/>
          </a:xfrm>
          <a:prstGeom prst="roundRect">
            <a:avLst>
              <a:gd name="adj" fmla="val 1739"/>
            </a:avLst>
          </a:prstGeom>
          <a:solidFill>
            <a:srgbClr val="F7F4EF"/>
          </a:solidFill>
          <a:ln w="12700">
            <a:solidFill>
              <a:srgbClr val="F7F4EF"/>
            </a:solidFill>
            <a:prstDash val="solid"/>
          </a:ln>
        </p:spPr>
      </p:sp>
      <p:sp>
        <p:nvSpPr>
          <p:cNvPr id="5" name="Text 2"/>
          <p:cNvSpPr txBox="1"/>
          <p:nvPr/>
        </p:nvSpPr>
        <p:spPr>
          <a:xfrm>
            <a:off x="960120" y="1463040"/>
            <a:ext cx="3657600" cy="274320"/>
          </a:xfrm>
          <a:prstGeom prst="rect">
            <a:avLst/>
          </a:prstGeom>
          <a:noFill/>
          <a:ln/>
        </p:spPr>
        <p:txBody>
          <a:bodyPr wrap="square" lIns="0" tIns="0" rIns="0" bIns="0" rtlCol="0" anchor="ctr"/>
          <a:lstStyle/>
          <a:p>
            <a:pPr indent="0" marL="0">
              <a:buNone/>
            </a:pPr>
            <a:r>
              <a:rPr lang="en-US" sz="1200" b="1" spc="200" kern="0" dirty="0">
                <a:solidFill>
                  <a:srgbClr val="C56E5B"/>
                </a:solidFill>
                <a:latin typeface="Calibri" pitchFamily="34" charset="0"/>
                <a:ea typeface="Calibri" pitchFamily="34" charset="-122"/>
                <a:cs typeface="Calibri" pitchFamily="34" charset="-120"/>
              </a:rPr>
              <a:t>PREMESSA: LA VISTA CAMBIA</a:t>
            </a:r>
            <a:endParaRPr lang="en-US" sz="1200" dirty="0"/>
          </a:p>
        </p:txBody>
      </p:sp>
      <p:sp>
        <p:nvSpPr>
          <p:cNvPr id="6" name="Text 3"/>
          <p:cNvSpPr txBox="1"/>
          <p:nvPr/>
        </p:nvSpPr>
        <p:spPr>
          <a:xfrm>
            <a:off x="960120" y="1828800"/>
            <a:ext cx="3657600" cy="2194560"/>
          </a:xfrm>
          <a:prstGeom prst="rect">
            <a:avLst/>
          </a:prstGeom>
          <a:noFill/>
          <a:ln/>
        </p:spPr>
        <p:txBody>
          <a:bodyPr wrap="square" lIns="0" tIns="0" rIns="0" bIns="0" rtlCol="0" anchor="t"/>
          <a:lstStyle/>
          <a:p>
            <a:pPr indent="0" marL="0">
              <a:spcAft>
                <a:spcPts val="600"/>
              </a:spcAft>
              <a:buNone/>
            </a:pPr>
            <a:r>
              <a:rPr lang="en-US" sz="1400" dirty="0">
                <a:solidFill>
                  <a:srgbClr val="24343D"/>
                </a:solidFill>
                <a:latin typeface="Calibri" pitchFamily="34" charset="0"/>
                <a:ea typeface="Calibri" pitchFamily="34" charset="-122"/>
                <a:cs typeface="Calibri" pitchFamily="34" charset="-120"/>
              </a:rPr>
              <a:t>Con l'avanzare della demenza il cervello fatica a interpretare le immagini che gli occhi vedono:</a:t>
            </a:r>
            <a:endParaRPr lang="en-US" sz="1400" dirty="0"/>
          </a:p>
          <a:p>
            <a:pPr marL="342900" indent="-342900">
              <a:spcAft>
                <a:spcPts val="600"/>
              </a:spcAft>
              <a:buSzPct val="100000"/>
              <a:buChar char="•"/>
            </a:pPr>
            <a:r>
              <a:rPr lang="en-US" sz="1400" dirty="0">
                <a:solidFill>
                  <a:srgbClr val="24343D"/>
                </a:solidFill>
                <a:latin typeface="Calibri" pitchFamily="34" charset="0"/>
                <a:ea typeface="Calibri" pitchFamily="34" charset="-122"/>
                <a:cs typeface="Calibri" pitchFamily="34" charset="-120"/>
              </a:rPr>
              <a:t>una sorta di visione «a tunnel»</a:t>
            </a:r>
            <a:endParaRPr lang="en-US" sz="1400" dirty="0"/>
          </a:p>
          <a:p>
            <a:pPr marL="342900" indent="-342900">
              <a:spcAft>
                <a:spcPts val="600"/>
              </a:spcAft>
              <a:buSzPct val="100000"/>
              <a:buChar char="•"/>
            </a:pPr>
            <a:r>
              <a:rPr lang="en-US" sz="1400" dirty="0">
                <a:solidFill>
                  <a:srgbClr val="24343D"/>
                </a:solidFill>
                <a:latin typeface="Calibri" pitchFamily="34" charset="0"/>
                <a:ea typeface="Calibri" pitchFamily="34" charset="-122"/>
                <a:cs typeface="Calibri" pitchFamily="34" charset="-120"/>
              </a:rPr>
              <a:t>difficoltà a percepire la profondità</a:t>
            </a:r>
            <a:endParaRPr lang="en-US" sz="1400" dirty="0"/>
          </a:p>
          <a:p>
            <a:pPr marL="342900" indent="-342900">
              <a:spcAft>
                <a:spcPts val="600"/>
              </a:spcAft>
              <a:buSzPct val="100000"/>
              <a:buChar char="•"/>
            </a:pPr>
            <a:r>
              <a:rPr lang="en-US" sz="1400" dirty="0">
                <a:solidFill>
                  <a:srgbClr val="24343D"/>
                </a:solidFill>
                <a:latin typeface="Calibri" pitchFamily="34" charset="0"/>
                <a:ea typeface="Calibri" pitchFamily="34" charset="-122"/>
                <a:cs typeface="Calibri" pitchFamily="34" charset="-120"/>
              </a:rPr>
              <a:t>contrasti di colore che non si distinguono più</a:t>
            </a:r>
            <a:endParaRPr lang="en-US" sz="1400" dirty="0"/>
          </a:p>
        </p:txBody>
      </p:sp>
      <p:sp>
        <p:nvSpPr>
          <p:cNvPr id="7" name="Shape 4"/>
          <p:cNvSpPr/>
          <p:nvPr/>
        </p:nvSpPr>
        <p:spPr>
          <a:xfrm>
            <a:off x="960120" y="4069080"/>
            <a:ext cx="1371600" cy="1097280"/>
          </a:xfrm>
          <a:prstGeom prst="rect">
            <a:avLst/>
          </a:prstGeom>
          <a:solidFill>
            <a:srgbClr val="FFFFFF"/>
          </a:solidFill>
          <a:ln w="9525">
            <a:solidFill>
              <a:srgbClr val="D6DED9"/>
            </a:solidFill>
            <a:prstDash val="solid"/>
          </a:ln>
        </p:spPr>
      </p:sp>
      <p:sp>
        <p:nvSpPr>
          <p:cNvPr id="8" name="Shape 5"/>
          <p:cNvSpPr/>
          <p:nvPr/>
        </p:nvSpPr>
        <p:spPr>
          <a:xfrm>
            <a:off x="1234440" y="4187952"/>
            <a:ext cx="822960" cy="822960"/>
          </a:xfrm>
          <a:prstGeom prst="ellipse">
            <a:avLst/>
          </a:prstGeom>
          <a:solidFill>
            <a:srgbClr val="FAFAFA"/>
          </a:solidFill>
          <a:ln w="9525">
            <a:solidFill>
              <a:srgbClr val="EEEEEE"/>
            </a:solidFill>
            <a:prstDash val="solid"/>
          </a:ln>
        </p:spPr>
      </p:sp>
      <p:sp>
        <p:nvSpPr>
          <p:cNvPr id="9" name="Shape 6"/>
          <p:cNvSpPr/>
          <p:nvPr/>
        </p:nvSpPr>
        <p:spPr>
          <a:xfrm>
            <a:off x="2514600" y="4069080"/>
            <a:ext cx="1371600" cy="1097280"/>
          </a:xfrm>
          <a:prstGeom prst="rect">
            <a:avLst/>
          </a:prstGeom>
          <a:solidFill>
            <a:srgbClr val="FFFFFF"/>
          </a:solidFill>
          <a:ln w="9525">
            <a:solidFill>
              <a:srgbClr val="D6DED9"/>
            </a:solidFill>
            <a:prstDash val="solid"/>
          </a:ln>
        </p:spPr>
      </p:sp>
      <p:sp>
        <p:nvSpPr>
          <p:cNvPr id="10" name="Shape 7"/>
          <p:cNvSpPr/>
          <p:nvPr/>
        </p:nvSpPr>
        <p:spPr>
          <a:xfrm>
            <a:off x="2788920" y="4187952"/>
            <a:ext cx="822960" cy="822960"/>
          </a:xfrm>
          <a:prstGeom prst="ellipse">
            <a:avLst/>
          </a:prstGeom>
          <a:solidFill>
            <a:srgbClr val="C56E5B"/>
          </a:solidFill>
          <a:ln w="12700">
            <a:solidFill>
              <a:srgbClr val="C56E5B"/>
            </a:solidFill>
            <a:prstDash val="solid"/>
          </a:ln>
        </p:spPr>
      </p:sp>
      <p:sp>
        <p:nvSpPr>
          <p:cNvPr id="11" name="Shape 8"/>
          <p:cNvSpPr/>
          <p:nvPr/>
        </p:nvSpPr>
        <p:spPr>
          <a:xfrm>
            <a:off x="2971800" y="4370832"/>
            <a:ext cx="457200" cy="457200"/>
          </a:xfrm>
          <a:prstGeom prst="ellipse">
            <a:avLst/>
          </a:prstGeom>
          <a:solidFill>
            <a:srgbClr val="C2A36B"/>
          </a:solidFill>
          <a:ln w="12700">
            <a:solidFill>
              <a:srgbClr val="C2A36B"/>
            </a:solidFill>
            <a:prstDash val="solid"/>
          </a:ln>
        </p:spPr>
      </p:sp>
      <p:sp>
        <p:nvSpPr>
          <p:cNvPr id="12" name="Text 9"/>
          <p:cNvSpPr txBox="1"/>
          <p:nvPr/>
        </p:nvSpPr>
        <p:spPr>
          <a:xfrm>
            <a:off x="960120" y="5257800"/>
            <a:ext cx="3657600" cy="868680"/>
          </a:xfrm>
          <a:prstGeom prst="rect">
            <a:avLst/>
          </a:prstGeom>
          <a:noFill/>
          <a:ln/>
        </p:spPr>
        <p:txBody>
          <a:bodyPr wrap="square" lIns="0" tIns="0" rIns="0" bIns="0" rtlCol="0" anchor="t"/>
          <a:lstStyle/>
          <a:p>
            <a:pPr indent="0" marL="0">
              <a:buNone/>
            </a:pPr>
            <a:r>
              <a:rPr lang="en-US" sz="1300" i="1" dirty="0">
                <a:solidFill>
                  <a:srgbClr val="60717A"/>
                </a:solidFill>
                <a:latin typeface="Calibri" pitchFamily="34" charset="0"/>
                <a:ea typeface="Calibri" pitchFamily="34" charset="-122"/>
                <a:cs typeface="Calibri" pitchFamily="34" charset="-120"/>
              </a:rPr>
              <a:t>Un piatto bianco su tovaglia bianca rende il cibo letteralmente «invisibile»: confusione, o rifiuto di mangiare.</a:t>
            </a:r>
            <a:endParaRPr lang="en-US" sz="1300" dirty="0"/>
          </a:p>
        </p:txBody>
      </p:sp>
      <p:sp>
        <p:nvSpPr>
          <p:cNvPr id="13" name="Shape 10"/>
          <p:cNvSpPr/>
          <p:nvPr/>
        </p:nvSpPr>
        <p:spPr>
          <a:xfrm>
            <a:off x="5166360" y="1280160"/>
            <a:ext cx="566928" cy="566928"/>
          </a:xfrm>
          <a:prstGeom prst="ellipse">
            <a:avLst/>
          </a:prstGeom>
          <a:solidFill>
            <a:srgbClr val="C56E5B"/>
          </a:solidFill>
          <a:ln w="12700">
            <a:solidFill>
              <a:srgbClr val="C56E5B"/>
            </a:solidFill>
            <a:prstDash val="solid"/>
          </a:ln>
        </p:spPr>
      </p:sp>
      <p:pic>
        <p:nvPicPr>
          <p:cNvPr id="14" name="Image 1" descr="preencoded.png">    </p:cNvPr>
          <p:cNvPicPr>
            <a:picLocks noChangeAspect="1"/>
          </p:cNvPicPr>
          <p:nvPr/>
        </p:nvPicPr>
        <p:blipFill>
          <a:blip r:embed="rId2"/>
          <a:stretch>
            <a:fillRect/>
          </a:stretch>
        </p:blipFill>
        <p:spPr>
          <a:xfrm>
            <a:off x="5302423" y="1416223"/>
            <a:ext cx="294803" cy="294803"/>
          </a:xfrm>
          <a:prstGeom prst="rect">
            <a:avLst/>
          </a:prstGeom>
        </p:spPr>
      </p:pic>
      <p:sp>
        <p:nvSpPr>
          <p:cNvPr id="15" name="Text 11"/>
          <p:cNvSpPr txBox="1"/>
          <p:nvPr/>
        </p:nvSpPr>
        <p:spPr>
          <a:xfrm>
            <a:off x="5943600" y="1234440"/>
            <a:ext cx="5559552" cy="365760"/>
          </a:xfrm>
          <a:prstGeom prst="rect">
            <a:avLst/>
          </a:prstGeom>
          <a:noFill/>
          <a:ln/>
        </p:spPr>
        <p:txBody>
          <a:bodyPr wrap="square" lIns="0" tIns="0" rIns="0" bIns="0" rtlCol="0" anchor="ctr"/>
          <a:lstStyle/>
          <a:p>
            <a:pPr indent="0" marL="0">
              <a:buNone/>
            </a:pPr>
            <a:r>
              <a:rPr lang="en-US" sz="1600" b="1" dirty="0">
                <a:solidFill>
                  <a:srgbClr val="C56E5B"/>
                </a:solidFill>
                <a:latin typeface="Calibri" pitchFamily="34" charset="0"/>
                <a:ea typeface="Calibri" pitchFamily="34" charset="-122"/>
                <a:cs typeface="Calibri" pitchFamily="34" charset="-120"/>
              </a:rPr>
              <a:t>Sfruttare i contrasti di colore</a:t>
            </a:r>
            <a:endParaRPr lang="en-US" sz="1600" dirty="0"/>
          </a:p>
        </p:txBody>
      </p:sp>
      <p:sp>
        <p:nvSpPr>
          <p:cNvPr id="16" name="Text 12"/>
          <p:cNvSpPr txBox="1"/>
          <p:nvPr/>
        </p:nvSpPr>
        <p:spPr>
          <a:xfrm>
            <a:off x="5943600" y="1618488"/>
            <a:ext cx="5559552" cy="749808"/>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Piatto rosso o blu su una tovaglia chiara: il cibo risalta e si riconosce subito.</a:t>
            </a:r>
            <a:endParaRPr lang="en-US" sz="1350" dirty="0"/>
          </a:p>
        </p:txBody>
      </p:sp>
      <p:sp>
        <p:nvSpPr>
          <p:cNvPr id="17" name="Shape 13"/>
          <p:cNvSpPr/>
          <p:nvPr/>
        </p:nvSpPr>
        <p:spPr>
          <a:xfrm>
            <a:off x="5166360" y="2564892"/>
            <a:ext cx="566928" cy="566928"/>
          </a:xfrm>
          <a:prstGeom prst="ellipse">
            <a:avLst/>
          </a:prstGeom>
          <a:solidFill>
            <a:srgbClr val="1F5D7A"/>
          </a:solidFill>
          <a:ln w="12700">
            <a:solidFill>
              <a:srgbClr val="1F5D7A"/>
            </a:solidFill>
            <a:prstDash val="solid"/>
          </a:ln>
        </p:spPr>
      </p:sp>
      <p:pic>
        <p:nvPicPr>
          <p:cNvPr id="18" name="Image 2" descr="preencoded.png">    </p:cNvPr>
          <p:cNvPicPr>
            <a:picLocks noChangeAspect="1"/>
          </p:cNvPicPr>
          <p:nvPr/>
        </p:nvPicPr>
        <p:blipFill>
          <a:blip r:embed="rId3"/>
          <a:stretch>
            <a:fillRect/>
          </a:stretch>
        </p:blipFill>
        <p:spPr>
          <a:xfrm>
            <a:off x="5302423" y="2700955"/>
            <a:ext cx="294803" cy="294803"/>
          </a:xfrm>
          <a:prstGeom prst="rect">
            <a:avLst/>
          </a:prstGeom>
        </p:spPr>
      </p:pic>
      <p:sp>
        <p:nvSpPr>
          <p:cNvPr id="19" name="Text 14"/>
          <p:cNvSpPr txBox="1"/>
          <p:nvPr/>
        </p:nvSpPr>
        <p:spPr>
          <a:xfrm>
            <a:off x="5943600" y="2519172"/>
            <a:ext cx="5559552" cy="365760"/>
          </a:xfrm>
          <a:prstGeom prst="rect">
            <a:avLst/>
          </a:prstGeom>
          <a:noFill/>
          <a:ln/>
        </p:spPr>
        <p:txBody>
          <a:bodyPr wrap="square" lIns="0" tIns="0" rIns="0" bIns="0" rtlCol="0" anchor="ctr"/>
          <a:lstStyle/>
          <a:p>
            <a:pPr indent="0" marL="0">
              <a:buNone/>
            </a:pPr>
            <a:r>
              <a:rPr lang="en-US" sz="1600" b="1" dirty="0">
                <a:solidFill>
                  <a:srgbClr val="1F5D7A"/>
                </a:solidFill>
                <a:latin typeface="Calibri" pitchFamily="34" charset="0"/>
                <a:ea typeface="Calibri" pitchFamily="34" charset="-122"/>
                <a:cs typeface="Calibri" pitchFamily="34" charset="-120"/>
              </a:rPr>
              <a:t>Nominare e descrivere il cibo</a:t>
            </a:r>
            <a:endParaRPr lang="en-US" sz="1600" dirty="0"/>
          </a:p>
        </p:txBody>
      </p:sp>
      <p:sp>
        <p:nvSpPr>
          <p:cNvPr id="20" name="Text 15"/>
          <p:cNvSpPr txBox="1"/>
          <p:nvPr/>
        </p:nvSpPr>
        <p:spPr>
          <a:xfrm>
            <a:off x="5943600" y="2903220"/>
            <a:ext cx="5559552" cy="749808"/>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Dire chiaramente cosa c'è nel piatto stimola l'appetito e riduce lo smarrimento.</a:t>
            </a:r>
            <a:endParaRPr lang="en-US" sz="1350" dirty="0"/>
          </a:p>
        </p:txBody>
      </p:sp>
      <p:sp>
        <p:nvSpPr>
          <p:cNvPr id="21" name="Shape 16"/>
          <p:cNvSpPr/>
          <p:nvPr/>
        </p:nvSpPr>
        <p:spPr>
          <a:xfrm>
            <a:off x="5166360" y="3849624"/>
            <a:ext cx="566928" cy="566928"/>
          </a:xfrm>
          <a:prstGeom prst="ellipse">
            <a:avLst/>
          </a:prstGeom>
          <a:solidFill>
            <a:srgbClr val="C2A36B"/>
          </a:solidFill>
          <a:ln w="12700">
            <a:solidFill>
              <a:srgbClr val="C2A36B"/>
            </a:solidFill>
            <a:prstDash val="solid"/>
          </a:ln>
        </p:spPr>
      </p:sp>
      <p:pic>
        <p:nvPicPr>
          <p:cNvPr id="22" name="Image 3" descr="preencoded.png">    </p:cNvPr>
          <p:cNvPicPr>
            <a:picLocks noChangeAspect="1"/>
          </p:cNvPicPr>
          <p:nvPr/>
        </p:nvPicPr>
        <p:blipFill>
          <a:blip r:embed="rId4"/>
          <a:stretch>
            <a:fillRect/>
          </a:stretch>
        </p:blipFill>
        <p:spPr>
          <a:xfrm>
            <a:off x="5302423" y="3985687"/>
            <a:ext cx="294803" cy="294803"/>
          </a:xfrm>
          <a:prstGeom prst="rect">
            <a:avLst/>
          </a:prstGeom>
        </p:spPr>
      </p:pic>
      <p:sp>
        <p:nvSpPr>
          <p:cNvPr id="23" name="Text 17"/>
          <p:cNvSpPr txBox="1"/>
          <p:nvPr/>
        </p:nvSpPr>
        <p:spPr>
          <a:xfrm>
            <a:off x="5943600" y="3803904"/>
            <a:ext cx="5559552" cy="365760"/>
          </a:xfrm>
          <a:prstGeom prst="rect">
            <a:avLst/>
          </a:prstGeom>
          <a:noFill/>
          <a:ln/>
        </p:spPr>
        <p:txBody>
          <a:bodyPr wrap="square" lIns="0" tIns="0" rIns="0" bIns="0" rtlCol="0" anchor="ctr"/>
          <a:lstStyle/>
          <a:p>
            <a:pPr indent="0" marL="0">
              <a:buNone/>
            </a:pPr>
            <a:r>
              <a:rPr lang="en-US" sz="1600" b="1" dirty="0">
                <a:solidFill>
                  <a:srgbClr val="C2A36B"/>
                </a:solidFill>
                <a:latin typeface="Calibri" pitchFamily="34" charset="0"/>
                <a:ea typeface="Calibri" pitchFamily="34" charset="-122"/>
                <a:cs typeface="Calibri" pitchFamily="34" charset="-120"/>
              </a:rPr>
              <a:t>Creare un'atmosfera positiva</a:t>
            </a:r>
            <a:endParaRPr lang="en-US" sz="1600" dirty="0"/>
          </a:p>
        </p:txBody>
      </p:sp>
      <p:sp>
        <p:nvSpPr>
          <p:cNvPr id="24" name="Text 18"/>
          <p:cNvSpPr txBox="1"/>
          <p:nvPr/>
        </p:nvSpPr>
        <p:spPr>
          <a:xfrm>
            <a:off x="5943600" y="4187952"/>
            <a:ext cx="5559552" cy="749808"/>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Prima del pasto un'attività gradita: una canzone amata, due passi, una coccola. Il benessere accompagna tutto il pranzo.</a:t>
            </a:r>
            <a:endParaRPr lang="en-US" sz="1350" dirty="0"/>
          </a:p>
        </p:txBody>
      </p:sp>
      <p:sp>
        <p:nvSpPr>
          <p:cNvPr id="25" name="Shape 19"/>
          <p:cNvSpPr/>
          <p:nvPr/>
        </p:nvSpPr>
        <p:spPr>
          <a:xfrm>
            <a:off x="5166360" y="5134356"/>
            <a:ext cx="566928" cy="566928"/>
          </a:xfrm>
          <a:prstGeom prst="ellipse">
            <a:avLst/>
          </a:prstGeom>
          <a:solidFill>
            <a:srgbClr val="78958A"/>
          </a:solidFill>
          <a:ln w="12700">
            <a:solidFill>
              <a:srgbClr val="78958A"/>
            </a:solidFill>
            <a:prstDash val="solid"/>
          </a:ln>
        </p:spPr>
      </p:sp>
      <p:pic>
        <p:nvPicPr>
          <p:cNvPr id="26" name="Image 4" descr="preencoded.png">    </p:cNvPr>
          <p:cNvPicPr>
            <a:picLocks noChangeAspect="1"/>
          </p:cNvPicPr>
          <p:nvPr/>
        </p:nvPicPr>
        <p:blipFill>
          <a:blip r:embed="rId5"/>
          <a:stretch>
            <a:fillRect/>
          </a:stretch>
        </p:blipFill>
        <p:spPr>
          <a:xfrm>
            <a:off x="5302423" y="5270419"/>
            <a:ext cx="294803" cy="294803"/>
          </a:xfrm>
          <a:prstGeom prst="rect">
            <a:avLst/>
          </a:prstGeom>
        </p:spPr>
      </p:pic>
      <p:sp>
        <p:nvSpPr>
          <p:cNvPr id="27" name="Text 20"/>
          <p:cNvSpPr txBox="1"/>
          <p:nvPr/>
        </p:nvSpPr>
        <p:spPr>
          <a:xfrm>
            <a:off x="5943600" y="5088636"/>
            <a:ext cx="5559552" cy="365760"/>
          </a:xfrm>
          <a:prstGeom prst="rect">
            <a:avLst/>
          </a:prstGeom>
          <a:noFill/>
          <a:ln/>
        </p:spPr>
        <p:txBody>
          <a:bodyPr wrap="square" lIns="0" tIns="0" rIns="0" bIns="0" rtlCol="0" anchor="ctr"/>
          <a:lstStyle/>
          <a:p>
            <a:pPr indent="0" marL="0">
              <a:buNone/>
            </a:pPr>
            <a:r>
              <a:rPr lang="en-US" sz="1600" b="1" dirty="0">
                <a:solidFill>
                  <a:srgbClr val="78958A"/>
                </a:solidFill>
                <a:latin typeface="Calibri" pitchFamily="34" charset="0"/>
                <a:ea typeface="Calibri" pitchFamily="34" charset="-122"/>
                <a:cs typeface="Calibri" pitchFamily="34" charset="-120"/>
              </a:rPr>
              <a:t>Preservare dignità e autonomia</a:t>
            </a:r>
            <a:endParaRPr lang="en-US" sz="1600" dirty="0"/>
          </a:p>
        </p:txBody>
      </p:sp>
      <p:sp>
        <p:nvSpPr>
          <p:cNvPr id="28" name="Text 21"/>
          <p:cNvSpPr txBox="1"/>
          <p:nvPr/>
        </p:nvSpPr>
        <p:spPr>
          <a:xfrm>
            <a:off x="5943600" y="5472684"/>
            <a:ext cx="5559552" cy="749808"/>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Se fatica con coltello e posate, portare il piatto già pronto, con il cibo a piccoli bocconi: mangia da solo senza sentirsi incapace.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C56E5B"/>
                </a:solidFill>
                <a:latin typeface="Calibri" pitchFamily="34" charset="0"/>
                <a:ea typeface="Calibri" pitchFamily="34" charset="-122"/>
                <a:cs typeface="Calibri" pitchFamily="34" charset="-120"/>
              </a:rPr>
              <a:t>SENZA SGRIDARE, CON TATTO</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Shape 1"/>
          <p:cNvSpPr/>
          <p:nvPr/>
        </p:nvSpPr>
        <p:spPr>
          <a:xfrm>
            <a:off x="685800" y="1234440"/>
            <a:ext cx="4846320" cy="4983480"/>
          </a:xfrm>
          <a:prstGeom prst="roundRect">
            <a:avLst>
              <a:gd name="adj" fmla="val 1509"/>
            </a:avLst>
          </a:prstGeom>
          <a:solidFill>
            <a:srgbClr val="F3E1DA"/>
          </a:solidFill>
          <a:ln w="12700">
            <a:solidFill>
              <a:srgbClr val="F3E1DA"/>
            </a:solidFill>
            <a:prstDash val="solid"/>
          </a:ln>
        </p:spPr>
      </p:sp>
      <p:sp>
        <p:nvSpPr>
          <p:cNvPr id="5" name="Text 2"/>
          <p:cNvSpPr txBox="1"/>
          <p:nvPr/>
        </p:nvSpPr>
        <p:spPr>
          <a:xfrm>
            <a:off x="960120" y="1463040"/>
            <a:ext cx="4297680" cy="274320"/>
          </a:xfrm>
          <a:prstGeom prst="rect">
            <a:avLst/>
          </a:prstGeom>
          <a:noFill/>
          <a:ln/>
        </p:spPr>
        <p:txBody>
          <a:bodyPr wrap="square" lIns="0" tIns="0" rIns="0" bIns="0" rtlCol="0" anchor="ctr"/>
          <a:lstStyle/>
          <a:p>
            <a:pPr indent="0" marL="0">
              <a:buNone/>
            </a:pPr>
            <a:r>
              <a:rPr lang="en-US" sz="1200" b="1" spc="200" kern="0" dirty="0">
                <a:solidFill>
                  <a:srgbClr val="C56E5B"/>
                </a:solidFill>
                <a:latin typeface="Calibri" pitchFamily="34" charset="0"/>
                <a:ea typeface="Calibri" pitchFamily="34" charset="-122"/>
                <a:cs typeface="Calibri" pitchFamily="34" charset="-120"/>
              </a:rPr>
              <a:t>CORREGGERE GLI ERRORI</a:t>
            </a:r>
            <a:endParaRPr lang="en-US" sz="1200" dirty="0"/>
          </a:p>
        </p:txBody>
      </p:sp>
      <p:sp>
        <p:nvSpPr>
          <p:cNvPr id="6" name="Text 3"/>
          <p:cNvSpPr txBox="1"/>
          <p:nvPr/>
        </p:nvSpPr>
        <p:spPr>
          <a:xfrm>
            <a:off x="960120" y="1828800"/>
            <a:ext cx="4297680" cy="914400"/>
          </a:xfrm>
          <a:prstGeom prst="rect">
            <a:avLst/>
          </a:prstGeom>
          <a:noFill/>
          <a:ln/>
        </p:spPr>
        <p:txBody>
          <a:bodyPr wrap="square" lIns="0" tIns="0" rIns="0" bIns="0" rtlCol="0" anchor="t"/>
          <a:lstStyle/>
          <a:p>
            <a:pPr indent="0" marL="0">
              <a:buNone/>
            </a:pPr>
            <a:r>
              <a:rPr lang="en-US" sz="1500" dirty="0">
                <a:solidFill>
                  <a:srgbClr val="24343D"/>
                </a:solidFill>
                <a:latin typeface="Calibri" pitchFamily="34" charset="0"/>
                <a:ea typeface="Calibri" pitchFamily="34" charset="-122"/>
                <a:cs typeface="Calibri" pitchFamily="34" charset="-120"/>
              </a:rPr>
              <a:t>Perdere la pazienza capita a tutti. Ma alzare la voce o sgridare genera solo spavento e agitazione.</a:t>
            </a:r>
            <a:endParaRPr lang="en-US" sz="1500" dirty="0"/>
          </a:p>
        </p:txBody>
      </p:sp>
      <p:sp>
        <p:nvSpPr>
          <p:cNvPr id="7" name="Text 4"/>
          <p:cNvSpPr txBox="1"/>
          <p:nvPr/>
        </p:nvSpPr>
        <p:spPr>
          <a:xfrm>
            <a:off x="960120" y="2834640"/>
            <a:ext cx="4297680" cy="411480"/>
          </a:xfrm>
          <a:prstGeom prst="rect">
            <a:avLst/>
          </a:prstGeom>
          <a:noFill/>
          <a:ln/>
        </p:spPr>
        <p:txBody>
          <a:bodyPr wrap="square" lIns="0" tIns="0" rIns="0" bIns="0" rtlCol="0" anchor="ctr"/>
          <a:lstStyle/>
          <a:p>
            <a:pPr indent="0" marL="0">
              <a:buNone/>
            </a:pPr>
            <a:r>
              <a:rPr lang="en-US" sz="1600" b="1" dirty="0">
                <a:solidFill>
                  <a:srgbClr val="C56E5B"/>
                </a:solidFill>
                <a:latin typeface="Calibri" pitchFamily="34" charset="0"/>
                <a:ea typeface="Calibri" pitchFamily="34" charset="-122"/>
                <a:cs typeface="Calibri" pitchFamily="34" charset="-120"/>
              </a:rPr>
              <a:t>Meglio prevenire: eliminare le fonti di errore</a:t>
            </a:r>
            <a:endParaRPr lang="en-US" sz="1600" dirty="0"/>
          </a:p>
        </p:txBody>
      </p:sp>
      <p:sp>
        <p:nvSpPr>
          <p:cNvPr id="8" name="Text 5"/>
          <p:cNvSpPr txBox="1"/>
          <p:nvPr/>
        </p:nvSpPr>
        <p:spPr>
          <a:xfrm>
            <a:off x="960120" y="3291840"/>
            <a:ext cx="4297680" cy="274320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24343D"/>
                </a:solidFill>
                <a:latin typeface="Calibri" pitchFamily="34" charset="0"/>
                <a:ea typeface="Calibri" pitchFamily="34" charset="-122"/>
                <a:cs typeface="Calibri" pitchFamily="34" charset="-120"/>
              </a:rPr>
              <a:t>Togliere dalla tavola gli oggetti inutili</a:t>
            </a:r>
            <a:endParaRPr lang="en-US" sz="1400" dirty="0"/>
          </a:p>
          <a:p>
            <a:pPr marL="342900" indent="-342900">
              <a:spcAft>
                <a:spcPts val="800"/>
              </a:spcAft>
              <a:buSzPct val="100000"/>
              <a:buChar char="•"/>
            </a:pPr>
            <a:r>
              <a:rPr lang="en-US" sz="1400" dirty="0">
                <a:solidFill>
                  <a:srgbClr val="24343D"/>
                </a:solidFill>
                <a:latin typeface="Calibri" pitchFamily="34" charset="0"/>
                <a:ea typeface="Calibri" pitchFamily="34" charset="-122"/>
                <a:cs typeface="Calibri" pitchFamily="34" charset="-120"/>
              </a:rPr>
              <a:t>Lasciare a portata di mano solo lo strumento che serve in quel momento (solo il cucchiaio, se c'è la minestra)</a:t>
            </a:r>
            <a:endParaRPr lang="en-US" sz="1400" dirty="0"/>
          </a:p>
          <a:p>
            <a:pPr marL="342900" indent="-342900">
              <a:spcAft>
                <a:spcPts val="800"/>
              </a:spcAft>
              <a:buSzPct val="100000"/>
              <a:buChar char="•"/>
            </a:pPr>
            <a:r>
              <a:rPr lang="en-US" sz="1400" dirty="0">
                <a:solidFill>
                  <a:srgbClr val="24343D"/>
                </a:solidFill>
                <a:latin typeface="Calibri" pitchFamily="34" charset="0"/>
                <a:ea typeface="Calibri" pitchFamily="34" charset="-122"/>
                <a:cs typeface="Calibri" pitchFamily="34" charset="-120"/>
              </a:rPr>
              <a:t>Così il gesto viene guidato in modo naturale, senza bisogno di richiami</a:t>
            </a:r>
            <a:endParaRPr lang="en-US" sz="1400" dirty="0"/>
          </a:p>
        </p:txBody>
      </p:sp>
      <p:sp>
        <p:nvSpPr>
          <p:cNvPr id="9" name="Text 6"/>
          <p:cNvSpPr txBox="1"/>
          <p:nvPr/>
        </p:nvSpPr>
        <p:spPr>
          <a:xfrm>
            <a:off x="5815584" y="1280160"/>
            <a:ext cx="5687568" cy="274320"/>
          </a:xfrm>
          <a:prstGeom prst="rect">
            <a:avLst/>
          </a:prstGeom>
          <a:noFill/>
          <a:ln/>
        </p:spPr>
        <p:txBody>
          <a:bodyPr wrap="square" lIns="0" tIns="0" rIns="0" bIns="0" rtlCol="0" anchor="ctr"/>
          <a:lstStyle/>
          <a:p>
            <a:pPr indent="0" marL="0">
              <a:buNone/>
            </a:pPr>
            <a:r>
              <a:rPr lang="en-US" sz="1200" b="1" spc="200" kern="0" dirty="0">
                <a:solidFill>
                  <a:srgbClr val="1F5D7A"/>
                </a:solidFill>
                <a:latin typeface="Calibri" pitchFamily="34" charset="0"/>
                <a:ea typeface="Calibri" pitchFamily="34" charset="-122"/>
                <a:cs typeface="Calibri" pitchFamily="34" charset="-120"/>
              </a:rPr>
              <a:t>INTRODURRE UN AIUTO PER L'IGIENE</a:t>
            </a:r>
            <a:endParaRPr lang="en-US" sz="1200" dirty="0"/>
          </a:p>
        </p:txBody>
      </p:sp>
      <p:sp>
        <p:nvSpPr>
          <p:cNvPr id="10" name="Text 7"/>
          <p:cNvSpPr txBox="1"/>
          <p:nvPr/>
        </p:nvSpPr>
        <p:spPr>
          <a:xfrm>
            <a:off x="5815584" y="1600200"/>
            <a:ext cx="5687568" cy="777240"/>
          </a:xfrm>
          <a:prstGeom prst="rect">
            <a:avLst/>
          </a:prstGeom>
          <a:noFill/>
          <a:ln/>
        </p:spPr>
        <p:txBody>
          <a:bodyPr wrap="square" lIns="0" tIns="0" rIns="0" bIns="0" rtlCol="0" anchor="t"/>
          <a:lstStyle/>
          <a:p>
            <a:pPr indent="0" marL="0">
              <a:buNone/>
            </a:pPr>
            <a:r>
              <a:rPr lang="en-US" sz="1400" dirty="0">
                <a:solidFill>
                  <a:srgbClr val="24343D"/>
                </a:solidFill>
                <a:latin typeface="Calibri" pitchFamily="34" charset="0"/>
                <a:ea typeface="Calibri" pitchFamily="34" charset="-122"/>
                <a:cs typeface="Calibri" pitchFamily="34" charset="-120"/>
              </a:rPr>
              <a:t>Quando l'igiene diventa fonte di conflitto continuo, farsi aiutare è fondamentale. Ma un'altra persona in casa va introdotta con grande tatto.</a:t>
            </a:r>
            <a:endParaRPr lang="en-US" sz="1400" dirty="0"/>
          </a:p>
        </p:txBody>
      </p:sp>
      <p:sp>
        <p:nvSpPr>
          <p:cNvPr id="11" name="Shape 8"/>
          <p:cNvSpPr/>
          <p:nvPr/>
        </p:nvSpPr>
        <p:spPr>
          <a:xfrm>
            <a:off x="5815584" y="2468880"/>
            <a:ext cx="5687568" cy="1783080"/>
          </a:xfrm>
          <a:prstGeom prst="roundRect">
            <a:avLst>
              <a:gd name="adj" fmla="val 4103"/>
            </a:avLst>
          </a:prstGeom>
          <a:solidFill>
            <a:srgbClr val="DDEAF0"/>
          </a:solidFill>
          <a:ln w="12700">
            <a:solidFill>
              <a:srgbClr val="DDEAF0"/>
            </a:solidFill>
            <a:prstDash val="solid"/>
          </a:ln>
        </p:spPr>
      </p:sp>
      <p:sp>
        <p:nvSpPr>
          <p:cNvPr id="12" name="Text 9"/>
          <p:cNvSpPr txBox="1"/>
          <p:nvPr/>
        </p:nvSpPr>
        <p:spPr>
          <a:xfrm>
            <a:off x="6071616" y="2651760"/>
            <a:ext cx="5175504" cy="365760"/>
          </a:xfrm>
          <a:prstGeom prst="rect">
            <a:avLst/>
          </a:prstGeom>
          <a:noFill/>
          <a:ln/>
        </p:spPr>
        <p:txBody>
          <a:bodyPr wrap="square" lIns="0" tIns="0" rIns="0" bIns="0" rtlCol="0" anchor="ctr"/>
          <a:lstStyle/>
          <a:p>
            <a:pPr indent="0" marL="0">
              <a:buNone/>
            </a:pPr>
            <a:r>
              <a:rPr lang="en-US" sz="1600" b="1" dirty="0">
                <a:solidFill>
                  <a:srgbClr val="1F5D7A"/>
                </a:solidFill>
                <a:latin typeface="Calibri" pitchFamily="34" charset="0"/>
                <a:ea typeface="Calibri" pitchFamily="34" charset="-122"/>
                <a:cs typeface="Calibri" pitchFamily="34" charset="-120"/>
              </a:rPr>
              <a:t>Evitare la sensazione di accerchiamento</a:t>
            </a:r>
            <a:endParaRPr lang="en-US" sz="1600" dirty="0"/>
          </a:p>
        </p:txBody>
      </p:sp>
      <p:sp>
        <p:nvSpPr>
          <p:cNvPr id="13" name="Text 10"/>
          <p:cNvSpPr txBox="1"/>
          <p:nvPr/>
        </p:nvSpPr>
        <p:spPr>
          <a:xfrm>
            <a:off x="6071616" y="3063240"/>
            <a:ext cx="5175504" cy="105156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Due o tre adulti che cercano di spogliarla o spingerla in bagno: la persona si sente braccata e reagisce con un'aggressività di difesa. L'operatore si muove con calma, in modo non invasivo.</a:t>
            </a:r>
            <a:endParaRPr lang="en-US" sz="1350" dirty="0"/>
          </a:p>
        </p:txBody>
      </p:sp>
      <p:sp>
        <p:nvSpPr>
          <p:cNvPr id="14" name="Shape 11"/>
          <p:cNvSpPr/>
          <p:nvPr/>
        </p:nvSpPr>
        <p:spPr>
          <a:xfrm>
            <a:off x="5815584" y="4389120"/>
            <a:ext cx="5687568" cy="1783080"/>
          </a:xfrm>
          <a:prstGeom prst="roundRect">
            <a:avLst>
              <a:gd name="adj" fmla="val 4103"/>
            </a:avLst>
          </a:prstGeom>
          <a:solidFill>
            <a:srgbClr val="E3ECE7"/>
          </a:solidFill>
          <a:ln w="12700">
            <a:solidFill>
              <a:srgbClr val="E3ECE7"/>
            </a:solidFill>
            <a:prstDash val="solid"/>
          </a:ln>
        </p:spPr>
      </p:sp>
      <p:sp>
        <p:nvSpPr>
          <p:cNvPr id="15" name="Text 12"/>
          <p:cNvSpPr txBox="1"/>
          <p:nvPr/>
        </p:nvSpPr>
        <p:spPr>
          <a:xfrm>
            <a:off x="6071616" y="4572000"/>
            <a:ext cx="5175504" cy="365760"/>
          </a:xfrm>
          <a:prstGeom prst="rect">
            <a:avLst/>
          </a:prstGeom>
          <a:noFill/>
          <a:ln/>
        </p:spPr>
        <p:txBody>
          <a:bodyPr wrap="square" lIns="0" tIns="0" rIns="0" bIns="0" rtlCol="0" anchor="ctr"/>
          <a:lstStyle/>
          <a:p>
            <a:pPr indent="0" marL="0">
              <a:buNone/>
            </a:pPr>
            <a:r>
              <a:rPr lang="en-US" sz="1600" b="1" dirty="0">
                <a:solidFill>
                  <a:srgbClr val="78958A"/>
                </a:solidFill>
                <a:latin typeface="Calibri" pitchFamily="34" charset="0"/>
                <a:ea typeface="Calibri" pitchFamily="34" charset="-122"/>
                <a:cs typeface="Calibri" pitchFamily="34" charset="-120"/>
              </a:rPr>
              <a:t>Entrare in confidenza con gradualità</a:t>
            </a:r>
            <a:endParaRPr lang="en-US" sz="1600" dirty="0"/>
          </a:p>
        </p:txBody>
      </p:sp>
      <p:sp>
        <p:nvSpPr>
          <p:cNvPr id="16" name="Text 13"/>
          <p:cNvSpPr txBox="1"/>
          <p:nvPr/>
        </p:nvSpPr>
        <p:spPr>
          <a:xfrm>
            <a:off x="6071616" y="4983480"/>
            <a:ext cx="5175504" cy="105156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Nessun estraneo può portare subito sotto la doccia. La fiducia si costruisce con gesti di cura leggeri e piacevoli: fare le unghie, sistemare i capelli, una crema sulle mani, scegliere insieme un bell'abito.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C"/>
        </a:solidFill>
      </p:bgPr>
    </p:bg>
    <p:spTree>
      <p:nvGrpSpPr>
        <p:cNvPr id="1" name=""/>
        <p:cNvGrpSpPr/>
        <p:nvPr/>
      </p:nvGrpSpPr>
      <p:grpSpPr>
        <a:xfrm>
          <a:off x="0" y="0"/>
          <a:ext cx="0" cy="0"/>
          <a:chOff x="0" y="0"/>
          <a:chExt cx="0" cy="0"/>
        </a:xfrm>
      </p:grpSpPr>
      <p:sp>
        <p:nvSpPr>
          <p:cNvPr id="2" name="Text 0"/>
          <p:cNvSpPr txBox="1"/>
          <p:nvPr/>
        </p:nvSpPr>
        <p:spPr>
          <a:xfrm>
            <a:off x="685800" y="384048"/>
            <a:ext cx="9692640" cy="640080"/>
          </a:xfrm>
          <a:prstGeom prst="rect">
            <a:avLst/>
          </a:prstGeom>
          <a:noFill/>
          <a:ln/>
        </p:spPr>
        <p:txBody>
          <a:bodyPr wrap="square" lIns="0" tIns="0" rIns="0" bIns="0" rtlCol="0" anchor="ctr"/>
          <a:lstStyle/>
          <a:p>
            <a:pPr indent="0" marL="0">
              <a:buNone/>
            </a:pPr>
            <a:r>
              <a:rPr lang="en-US" sz="3000" b="1" spc="100" kern="0" dirty="0">
                <a:solidFill>
                  <a:srgbClr val="1F5D7A"/>
                </a:solidFill>
                <a:latin typeface="Calibri" pitchFamily="34" charset="0"/>
                <a:ea typeface="Calibri" pitchFamily="34" charset="-122"/>
                <a:cs typeface="Calibri" pitchFamily="34" charset="-120"/>
              </a:rPr>
              <a:t>L'AMBIENTE BAGNO E LA CURA DI SÉ</a:t>
            </a:r>
            <a:endParaRPr lang="en-US" sz="3000" dirty="0"/>
          </a:p>
        </p:txBody>
      </p:sp>
      <p:pic>
        <p:nvPicPr>
          <p:cNvPr id="3" name="Image 0" descr="preencoded.png">    </p:cNvPr>
          <p:cNvPicPr>
            <a:picLocks noChangeAspect="1"/>
          </p:cNvPicPr>
          <p:nvPr/>
        </p:nvPicPr>
        <p:blipFill>
          <a:blip r:embed="rId1"/>
          <a:stretch>
            <a:fillRect/>
          </a:stretch>
        </p:blipFill>
        <p:spPr>
          <a:xfrm>
            <a:off x="10451592" y="274320"/>
            <a:ext cx="1051560" cy="662296"/>
          </a:xfrm>
          <a:prstGeom prst="rect">
            <a:avLst/>
          </a:prstGeom>
        </p:spPr>
      </p:pic>
      <p:sp>
        <p:nvSpPr>
          <p:cNvPr id="4" name="Text 1"/>
          <p:cNvSpPr txBox="1"/>
          <p:nvPr/>
        </p:nvSpPr>
        <p:spPr>
          <a:xfrm>
            <a:off x="685800" y="1188720"/>
            <a:ext cx="10789920" cy="640080"/>
          </a:xfrm>
          <a:prstGeom prst="rect">
            <a:avLst/>
          </a:prstGeom>
          <a:noFill/>
          <a:ln/>
        </p:spPr>
        <p:txBody>
          <a:bodyPr wrap="square" lIns="0" tIns="0" rIns="0" bIns="0" rtlCol="0" anchor="t"/>
          <a:lstStyle/>
          <a:p>
            <a:pPr indent="0" marL="0">
              <a:buNone/>
            </a:pPr>
            <a:r>
              <a:rPr lang="en-US" sz="1500" dirty="0">
                <a:solidFill>
                  <a:srgbClr val="24343D"/>
                </a:solidFill>
                <a:latin typeface="Calibri" pitchFamily="34" charset="0"/>
                <a:ea typeface="Calibri" pitchFamily="34" charset="-122"/>
                <a:cs typeface="Calibri" pitchFamily="34" charset="-120"/>
              </a:rPr>
              <a:t>Strategie ambientali per i momenti di stallo. Le figure sanitarie e le OSS, che vivono l'assistenza fisica quotidiana, hanno molti altri trucchi pratici da condividere.</a:t>
            </a:r>
            <a:endParaRPr lang="en-US" sz="1500" dirty="0"/>
          </a:p>
        </p:txBody>
      </p:sp>
      <p:sp>
        <p:nvSpPr>
          <p:cNvPr id="5" name="Shape 2"/>
          <p:cNvSpPr/>
          <p:nvPr/>
        </p:nvSpPr>
        <p:spPr>
          <a:xfrm>
            <a:off x="685800" y="2011680"/>
            <a:ext cx="3419856" cy="3246120"/>
          </a:xfrm>
          <a:prstGeom prst="roundRect">
            <a:avLst>
              <a:gd name="adj" fmla="val 2254"/>
            </a:avLst>
          </a:prstGeom>
          <a:solidFill>
            <a:srgbClr val="DDEAF0"/>
          </a:solidFill>
          <a:ln w="12700">
            <a:solidFill>
              <a:srgbClr val="DDEAF0"/>
            </a:solidFill>
            <a:prstDash val="solid"/>
          </a:ln>
        </p:spPr>
      </p:sp>
      <p:sp>
        <p:nvSpPr>
          <p:cNvPr id="6" name="Shape 3"/>
          <p:cNvSpPr/>
          <p:nvPr/>
        </p:nvSpPr>
        <p:spPr>
          <a:xfrm>
            <a:off x="914400" y="2240280"/>
            <a:ext cx="566928" cy="566928"/>
          </a:xfrm>
          <a:prstGeom prst="ellipse">
            <a:avLst/>
          </a:prstGeom>
          <a:solidFill>
            <a:srgbClr val="1F5D7A"/>
          </a:solidFill>
          <a:ln w="12700">
            <a:solidFill>
              <a:srgbClr val="1F5D7A"/>
            </a:solidFill>
            <a:prstDash val="solid"/>
          </a:ln>
        </p:spPr>
      </p:sp>
      <p:pic>
        <p:nvPicPr>
          <p:cNvPr id="7" name="Image 1" descr="preencoded.png">    </p:cNvPr>
          <p:cNvPicPr>
            <a:picLocks noChangeAspect="1"/>
          </p:cNvPicPr>
          <p:nvPr/>
        </p:nvPicPr>
        <p:blipFill>
          <a:blip r:embed="rId2"/>
          <a:stretch>
            <a:fillRect/>
          </a:stretch>
        </p:blipFill>
        <p:spPr>
          <a:xfrm>
            <a:off x="1050463" y="2376343"/>
            <a:ext cx="294803" cy="294803"/>
          </a:xfrm>
          <a:prstGeom prst="rect">
            <a:avLst/>
          </a:prstGeom>
        </p:spPr>
      </p:pic>
      <p:sp>
        <p:nvSpPr>
          <p:cNvPr id="8" name="Text 4"/>
          <p:cNvSpPr txBox="1"/>
          <p:nvPr/>
        </p:nvSpPr>
        <p:spPr>
          <a:xfrm>
            <a:off x="1600200" y="2240280"/>
            <a:ext cx="2276856" cy="566928"/>
          </a:xfrm>
          <a:prstGeom prst="rect">
            <a:avLst/>
          </a:prstGeom>
          <a:noFill/>
          <a:ln/>
        </p:spPr>
        <p:txBody>
          <a:bodyPr wrap="square" lIns="0" tIns="0" rIns="0" bIns="0" rtlCol="0" anchor="ctr"/>
          <a:lstStyle/>
          <a:p>
            <a:pPr indent="0" marL="0">
              <a:buNone/>
            </a:pPr>
            <a:r>
              <a:rPr lang="en-US" sz="1700" b="1" dirty="0">
                <a:solidFill>
                  <a:srgbClr val="1F5D7A"/>
                </a:solidFill>
                <a:latin typeface="Calibri" pitchFamily="34" charset="0"/>
                <a:ea typeface="Calibri" pitchFamily="34" charset="-122"/>
                <a:cs typeface="Calibri" pitchFamily="34" charset="-120"/>
              </a:rPr>
              <a:t>Memoria procedurale</a:t>
            </a:r>
            <a:endParaRPr lang="en-US" sz="1700" dirty="0"/>
          </a:p>
        </p:txBody>
      </p:sp>
      <p:sp>
        <p:nvSpPr>
          <p:cNvPr id="9" name="Text 5"/>
          <p:cNvSpPr txBox="1"/>
          <p:nvPr/>
        </p:nvSpPr>
        <p:spPr>
          <a:xfrm>
            <a:off x="914400" y="3017520"/>
            <a:ext cx="2962656" cy="160020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La memoria delle parole fallisce: «ora ci laviamo» non si capisce o spaventa. Quella dei gesti resta: vedere e toccare la propria spugna, la spazzola, il sapone di sempre fa scattare l'azione in modo automatico e rassicurante.</a:t>
            </a:r>
            <a:endParaRPr lang="en-US" sz="1350" dirty="0"/>
          </a:p>
        </p:txBody>
      </p:sp>
      <p:sp>
        <p:nvSpPr>
          <p:cNvPr id="10" name="Text 6"/>
          <p:cNvSpPr txBox="1"/>
          <p:nvPr/>
        </p:nvSpPr>
        <p:spPr>
          <a:xfrm>
            <a:off x="914400" y="4663440"/>
            <a:ext cx="2962656" cy="502920"/>
          </a:xfrm>
          <a:prstGeom prst="rect">
            <a:avLst/>
          </a:prstGeom>
          <a:noFill/>
          <a:ln/>
        </p:spPr>
        <p:txBody>
          <a:bodyPr wrap="square" lIns="0" tIns="0" rIns="0" bIns="0" rtlCol="0" anchor="t"/>
          <a:lstStyle/>
          <a:p>
            <a:pPr indent="0" marL="0">
              <a:buNone/>
            </a:pPr>
            <a:r>
              <a:rPr lang="en-US" sz="1150" i="1" dirty="0">
                <a:solidFill>
                  <a:srgbClr val="60717A"/>
                </a:solidFill>
                <a:latin typeface="Calibri" pitchFamily="34" charset="0"/>
                <a:ea typeface="Calibri" pitchFamily="34" charset="-122"/>
                <a:cs typeface="Calibri" pitchFamily="34" charset="-120"/>
              </a:rPr>
              <a:t>Se la persona non tende a lanciare oggetti o a metterli in bocca.</a:t>
            </a:r>
            <a:endParaRPr lang="en-US" sz="1150" dirty="0"/>
          </a:p>
        </p:txBody>
      </p:sp>
      <p:sp>
        <p:nvSpPr>
          <p:cNvPr id="11" name="Shape 7"/>
          <p:cNvSpPr/>
          <p:nvPr/>
        </p:nvSpPr>
        <p:spPr>
          <a:xfrm>
            <a:off x="4384548" y="2011680"/>
            <a:ext cx="3419856" cy="3246120"/>
          </a:xfrm>
          <a:prstGeom prst="roundRect">
            <a:avLst>
              <a:gd name="adj" fmla="val 2254"/>
            </a:avLst>
          </a:prstGeom>
          <a:solidFill>
            <a:srgbClr val="F1E8D8"/>
          </a:solidFill>
          <a:ln w="12700">
            <a:solidFill>
              <a:srgbClr val="F1E8D8"/>
            </a:solidFill>
            <a:prstDash val="solid"/>
          </a:ln>
        </p:spPr>
      </p:sp>
      <p:sp>
        <p:nvSpPr>
          <p:cNvPr id="12" name="Shape 8"/>
          <p:cNvSpPr/>
          <p:nvPr/>
        </p:nvSpPr>
        <p:spPr>
          <a:xfrm>
            <a:off x="4613148" y="2240280"/>
            <a:ext cx="566928" cy="566928"/>
          </a:xfrm>
          <a:prstGeom prst="ellipse">
            <a:avLst/>
          </a:prstGeom>
          <a:solidFill>
            <a:srgbClr val="C2A36B"/>
          </a:solidFill>
          <a:ln w="12700">
            <a:solidFill>
              <a:srgbClr val="C2A36B"/>
            </a:solidFill>
            <a:prstDash val="solid"/>
          </a:ln>
        </p:spPr>
      </p:sp>
      <p:pic>
        <p:nvPicPr>
          <p:cNvPr id="13" name="Image 2" descr="preencoded.png">    </p:cNvPr>
          <p:cNvPicPr>
            <a:picLocks noChangeAspect="1"/>
          </p:cNvPicPr>
          <p:nvPr/>
        </p:nvPicPr>
        <p:blipFill>
          <a:blip r:embed="rId3"/>
          <a:stretch>
            <a:fillRect/>
          </a:stretch>
        </p:blipFill>
        <p:spPr>
          <a:xfrm>
            <a:off x="4749211" y="2376343"/>
            <a:ext cx="294803" cy="294803"/>
          </a:xfrm>
          <a:prstGeom prst="rect">
            <a:avLst/>
          </a:prstGeom>
        </p:spPr>
      </p:pic>
      <p:sp>
        <p:nvSpPr>
          <p:cNvPr id="14" name="Text 9"/>
          <p:cNvSpPr txBox="1"/>
          <p:nvPr/>
        </p:nvSpPr>
        <p:spPr>
          <a:xfrm>
            <a:off x="5298948" y="2240280"/>
            <a:ext cx="2276856" cy="566928"/>
          </a:xfrm>
          <a:prstGeom prst="rect">
            <a:avLst/>
          </a:prstGeom>
          <a:noFill/>
          <a:ln/>
        </p:spPr>
        <p:txBody>
          <a:bodyPr wrap="square" lIns="0" tIns="0" rIns="0" bIns="0" rtlCol="0" anchor="ctr"/>
          <a:lstStyle/>
          <a:p>
            <a:pPr indent="0" marL="0">
              <a:buNone/>
            </a:pPr>
            <a:r>
              <a:rPr lang="en-US" sz="1700" b="1" dirty="0">
                <a:solidFill>
                  <a:srgbClr val="C2A36B"/>
                </a:solidFill>
                <a:latin typeface="Calibri" pitchFamily="34" charset="0"/>
                <a:ea typeface="Calibri" pitchFamily="34" charset="-122"/>
                <a:cs typeface="Calibri" pitchFamily="34" charset="-120"/>
              </a:rPr>
              <a:t>Orientamento</a:t>
            </a:r>
            <a:endParaRPr lang="en-US" sz="1700" dirty="0"/>
          </a:p>
        </p:txBody>
      </p:sp>
      <p:sp>
        <p:nvSpPr>
          <p:cNvPr id="15" name="Text 10"/>
          <p:cNvSpPr txBox="1"/>
          <p:nvPr/>
        </p:nvSpPr>
        <p:spPr>
          <a:xfrm>
            <a:off x="4613148" y="3017520"/>
            <a:ext cx="2962656" cy="160020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Se non trova il bagno e urina in giro: un cartello chiaro con la scritta «BAGNO» e una foto reale del WC, più luci segnapasso nel corridoio.</a:t>
            </a:r>
            <a:endParaRPr lang="en-US" sz="1350" dirty="0"/>
          </a:p>
        </p:txBody>
      </p:sp>
      <p:sp>
        <p:nvSpPr>
          <p:cNvPr id="16" name="Shape 11"/>
          <p:cNvSpPr/>
          <p:nvPr/>
        </p:nvSpPr>
        <p:spPr>
          <a:xfrm>
            <a:off x="8083296" y="2011680"/>
            <a:ext cx="3419856" cy="3246120"/>
          </a:xfrm>
          <a:prstGeom prst="roundRect">
            <a:avLst>
              <a:gd name="adj" fmla="val 2254"/>
            </a:avLst>
          </a:prstGeom>
          <a:solidFill>
            <a:srgbClr val="E3ECE7"/>
          </a:solidFill>
          <a:ln w="12700">
            <a:solidFill>
              <a:srgbClr val="E3ECE7"/>
            </a:solidFill>
            <a:prstDash val="solid"/>
          </a:ln>
        </p:spPr>
      </p:sp>
      <p:sp>
        <p:nvSpPr>
          <p:cNvPr id="17" name="Shape 12"/>
          <p:cNvSpPr/>
          <p:nvPr/>
        </p:nvSpPr>
        <p:spPr>
          <a:xfrm>
            <a:off x="8311896" y="2240280"/>
            <a:ext cx="566928" cy="566928"/>
          </a:xfrm>
          <a:prstGeom prst="ellipse">
            <a:avLst/>
          </a:prstGeom>
          <a:solidFill>
            <a:srgbClr val="78958A"/>
          </a:solidFill>
          <a:ln w="12700">
            <a:solidFill>
              <a:srgbClr val="78958A"/>
            </a:solidFill>
            <a:prstDash val="solid"/>
          </a:ln>
        </p:spPr>
      </p:sp>
      <p:pic>
        <p:nvPicPr>
          <p:cNvPr id="18" name="Image 3" descr="preencoded.png">    </p:cNvPr>
          <p:cNvPicPr>
            <a:picLocks noChangeAspect="1"/>
          </p:cNvPicPr>
          <p:nvPr/>
        </p:nvPicPr>
        <p:blipFill>
          <a:blip r:embed="rId4"/>
          <a:stretch>
            <a:fillRect/>
          </a:stretch>
        </p:blipFill>
        <p:spPr>
          <a:xfrm>
            <a:off x="8447959" y="2376343"/>
            <a:ext cx="294803" cy="294803"/>
          </a:xfrm>
          <a:prstGeom prst="rect">
            <a:avLst/>
          </a:prstGeom>
        </p:spPr>
      </p:pic>
      <p:sp>
        <p:nvSpPr>
          <p:cNvPr id="19" name="Text 13"/>
          <p:cNvSpPr txBox="1"/>
          <p:nvPr/>
        </p:nvSpPr>
        <p:spPr>
          <a:xfrm>
            <a:off x="8997696" y="2240280"/>
            <a:ext cx="2276856" cy="566928"/>
          </a:xfrm>
          <a:prstGeom prst="rect">
            <a:avLst/>
          </a:prstGeom>
          <a:noFill/>
          <a:ln/>
        </p:spPr>
        <p:txBody>
          <a:bodyPr wrap="square" lIns="0" tIns="0" rIns="0" bIns="0" rtlCol="0" anchor="ctr"/>
          <a:lstStyle/>
          <a:p>
            <a:pPr indent="0" marL="0">
              <a:buNone/>
            </a:pPr>
            <a:r>
              <a:rPr lang="en-US" sz="1700" b="1" dirty="0">
                <a:solidFill>
                  <a:srgbClr val="78958A"/>
                </a:solidFill>
                <a:latin typeface="Calibri" pitchFamily="34" charset="0"/>
                <a:ea typeface="Calibri" pitchFamily="34" charset="-122"/>
                <a:cs typeface="Calibri" pitchFamily="34" charset="-120"/>
              </a:rPr>
              <a:t>Flessibilità</a:t>
            </a:r>
            <a:endParaRPr lang="en-US" sz="1700" dirty="0"/>
          </a:p>
        </p:txBody>
      </p:sp>
      <p:sp>
        <p:nvSpPr>
          <p:cNvPr id="20" name="Text 14"/>
          <p:cNvSpPr txBox="1"/>
          <p:nvPr/>
        </p:nvSpPr>
        <p:spPr>
          <a:xfrm>
            <a:off x="8311896" y="3017520"/>
            <a:ext cx="2962656" cy="1600200"/>
          </a:xfrm>
          <a:prstGeom prst="rect">
            <a:avLst/>
          </a:prstGeom>
          <a:noFill/>
          <a:ln/>
        </p:spPr>
        <p:txBody>
          <a:bodyPr wrap="square" lIns="0" tIns="0" rIns="0" bIns="0" rtlCol="0" anchor="t"/>
          <a:lstStyle/>
          <a:p>
            <a:pPr indent="0" marL="0">
              <a:buNone/>
            </a:pPr>
            <a:r>
              <a:rPr lang="en-US" sz="1350" dirty="0">
                <a:solidFill>
                  <a:srgbClr val="24343D"/>
                </a:solidFill>
                <a:latin typeface="Calibri" pitchFamily="34" charset="0"/>
                <a:ea typeface="Calibri" pitchFamily="34" charset="-122"/>
                <a:cs typeface="Calibri" pitchFamily="34" charset="-120"/>
              </a:rPr>
              <a:t>Se nonostante tutto rifiuta di lavarsi: sospendere la richiesta, riprovare più tardi nel pomeriggio, oppure limitarsi all'igiene «a pezzi» o alla barba.</a:t>
            </a:r>
            <a:endParaRPr lang="en-US" sz="1350" dirty="0"/>
          </a:p>
        </p:txBody>
      </p:sp>
      <p:sp>
        <p:nvSpPr>
          <p:cNvPr id="21" name="Text 15"/>
          <p:cNvSpPr txBox="1"/>
          <p:nvPr/>
        </p:nvSpPr>
        <p:spPr>
          <a:xfrm>
            <a:off x="685800" y="5486400"/>
            <a:ext cx="10817352" cy="731520"/>
          </a:xfrm>
          <a:prstGeom prst="rect">
            <a:avLst/>
          </a:prstGeom>
          <a:noFill/>
          <a:ln/>
        </p:spPr>
        <p:txBody>
          <a:bodyPr wrap="square" lIns="0" tIns="0" rIns="0" bIns="0" rtlCol="0" anchor="ctr"/>
          <a:lstStyle/>
          <a:p>
            <a:pPr algn="ctr" indent="0" marL="0">
              <a:buNone/>
            </a:pPr>
            <a:r>
              <a:rPr lang="en-US" sz="1600" b="1" i="1" dirty="0">
                <a:solidFill>
                  <a:srgbClr val="C56E5B"/>
                </a:solidFill>
                <a:latin typeface="Calibri" pitchFamily="34" charset="0"/>
                <a:ea typeface="Calibri" pitchFamily="34" charset="-122"/>
                <a:cs typeface="Calibri" pitchFamily="34" charset="-120"/>
              </a:rPr>
              <a:t>La pulizia è importante, ma tutelare la relazione, la dignità e la serenità della persona e della famiglia lo è ancora di più.</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4EF"/>
        </a:solidFill>
      </p:bgPr>
    </p:bg>
    <p:spTree>
      <p:nvGrpSpPr>
        <p:cNvPr id="1" name=""/>
        <p:cNvGrpSpPr/>
        <p:nvPr/>
      </p:nvGrpSpPr>
      <p:grpSpPr>
        <a:xfrm>
          <a:off x="0" y="0"/>
          <a:ext cx="0" cy="0"/>
          <a:chOff x="0" y="0"/>
          <a:chExt cx="0" cy="0"/>
        </a:xfrm>
      </p:grpSpPr>
      <p:sp>
        <p:nvSpPr>
          <p:cNvPr id="2" name="Shape 0"/>
          <p:cNvSpPr/>
          <p:nvPr/>
        </p:nvSpPr>
        <p:spPr>
          <a:xfrm>
            <a:off x="0" y="0"/>
            <a:ext cx="3858768" cy="6858000"/>
          </a:xfrm>
          <a:prstGeom prst="rect">
            <a:avLst/>
          </a:prstGeom>
          <a:solidFill>
            <a:srgbClr val="164258"/>
          </a:solidFill>
          <a:ln w="12700">
            <a:solidFill>
              <a:srgbClr val="164258"/>
            </a:solidFill>
            <a:prstDash val="solid"/>
          </a:ln>
        </p:spPr>
      </p:sp>
      <p:sp>
        <p:nvSpPr>
          <p:cNvPr id="3" name="Shape 1"/>
          <p:cNvSpPr/>
          <p:nvPr/>
        </p:nvSpPr>
        <p:spPr>
          <a:xfrm>
            <a:off x="192024" y="0"/>
            <a:ext cx="2569464" cy="2569464"/>
          </a:xfrm>
          <a:prstGeom prst="ellipse">
            <a:avLst/>
          </a:prstGeom>
          <a:solidFill>
            <a:srgbClr val="78958A"/>
          </a:solidFill>
          <a:ln w="12700">
            <a:solidFill>
              <a:srgbClr val="78958A"/>
            </a:solidFill>
            <a:prstDash val="solid"/>
          </a:ln>
        </p:spPr>
      </p:sp>
      <p:sp>
        <p:nvSpPr>
          <p:cNvPr id="4" name="Shape 2"/>
          <p:cNvSpPr/>
          <p:nvPr/>
        </p:nvSpPr>
        <p:spPr>
          <a:xfrm>
            <a:off x="2478024" y="4764024"/>
            <a:ext cx="2093976" cy="2093976"/>
          </a:xfrm>
          <a:prstGeom prst="ellipse">
            <a:avLst/>
          </a:prstGeom>
          <a:solidFill>
            <a:srgbClr val="F3E1DA"/>
          </a:solidFill>
          <a:ln w="12700">
            <a:solidFill>
              <a:srgbClr val="F3E1DA"/>
            </a:solidFill>
            <a:prstDash val="solid"/>
          </a:ln>
        </p:spPr>
      </p:sp>
      <p:sp>
        <p:nvSpPr>
          <p:cNvPr id="5" name="Shape 3"/>
          <p:cNvSpPr/>
          <p:nvPr/>
        </p:nvSpPr>
        <p:spPr>
          <a:xfrm>
            <a:off x="4937760" y="1737360"/>
            <a:ext cx="64008" cy="2377440"/>
          </a:xfrm>
          <a:prstGeom prst="rect">
            <a:avLst/>
          </a:prstGeom>
          <a:solidFill>
            <a:srgbClr val="C56E5B"/>
          </a:solidFill>
          <a:ln w="12700">
            <a:solidFill>
              <a:srgbClr val="C56E5B"/>
            </a:solidFill>
            <a:prstDash val="solid"/>
          </a:ln>
        </p:spPr>
      </p:sp>
      <p:sp>
        <p:nvSpPr>
          <p:cNvPr id="6" name="Text 4"/>
          <p:cNvSpPr txBox="1"/>
          <p:nvPr/>
        </p:nvSpPr>
        <p:spPr>
          <a:xfrm>
            <a:off x="5303520" y="1691640"/>
            <a:ext cx="6309360" cy="640080"/>
          </a:xfrm>
          <a:prstGeom prst="rect">
            <a:avLst/>
          </a:prstGeom>
          <a:noFill/>
          <a:ln/>
        </p:spPr>
        <p:txBody>
          <a:bodyPr wrap="square" lIns="0" tIns="0" rIns="0" bIns="0" rtlCol="0" anchor="t"/>
          <a:lstStyle/>
          <a:p>
            <a:pPr indent="0" marL="0">
              <a:buNone/>
            </a:pPr>
            <a:r>
              <a:rPr lang="en-US" sz="3400" b="1" dirty="0">
                <a:solidFill>
                  <a:srgbClr val="164258"/>
                </a:solidFill>
                <a:latin typeface="Calibri" pitchFamily="34" charset="0"/>
                <a:ea typeface="Calibri" pitchFamily="34" charset="-122"/>
                <a:cs typeface="Calibri" pitchFamily="34" charset="-120"/>
              </a:rPr>
              <a:t>Chiedere aiuto si può.</a:t>
            </a:r>
            <a:endParaRPr lang="en-US" sz="3400" dirty="0"/>
          </a:p>
        </p:txBody>
      </p:sp>
      <p:sp>
        <p:nvSpPr>
          <p:cNvPr id="7" name="Text 5"/>
          <p:cNvSpPr txBox="1"/>
          <p:nvPr/>
        </p:nvSpPr>
        <p:spPr>
          <a:xfrm>
            <a:off x="5303520" y="2423160"/>
            <a:ext cx="6126480" cy="1280160"/>
          </a:xfrm>
          <a:prstGeom prst="rect">
            <a:avLst/>
          </a:prstGeom>
          <a:noFill/>
          <a:ln/>
        </p:spPr>
        <p:txBody>
          <a:bodyPr wrap="square" lIns="0" tIns="0" rIns="0" bIns="0" rtlCol="0" anchor="t"/>
          <a:lstStyle/>
          <a:p>
            <a:pPr indent="0" marL="0">
              <a:buNone/>
            </a:pPr>
            <a:r>
              <a:rPr lang="en-US" sz="1900" dirty="0">
                <a:solidFill>
                  <a:srgbClr val="C56E5B"/>
                </a:solidFill>
                <a:latin typeface="Calibri" pitchFamily="34" charset="0"/>
                <a:ea typeface="Calibri" pitchFamily="34" charset="-122"/>
                <a:cs typeface="Calibri" pitchFamily="34" charset="-120"/>
              </a:rPr>
              <a:t>Non siete soli, e prendervi cura di voi stessi è il primo passo per continuare a prendervi cura di chi amate.</a:t>
            </a:r>
            <a:endParaRPr lang="en-US" sz="1900" dirty="0"/>
          </a:p>
        </p:txBody>
      </p:sp>
      <p:sp>
        <p:nvSpPr>
          <p:cNvPr id="8" name="Text 6"/>
          <p:cNvSpPr txBox="1"/>
          <p:nvPr/>
        </p:nvSpPr>
        <p:spPr>
          <a:xfrm>
            <a:off x="5303520" y="3749040"/>
            <a:ext cx="6126480" cy="457200"/>
          </a:xfrm>
          <a:prstGeom prst="rect">
            <a:avLst/>
          </a:prstGeom>
          <a:noFill/>
          <a:ln/>
        </p:spPr>
        <p:txBody>
          <a:bodyPr wrap="square" lIns="0" tIns="0" rIns="0" bIns="0" rtlCol="0" anchor="ctr"/>
          <a:lstStyle/>
          <a:p>
            <a:pPr indent="0" marL="0">
              <a:buNone/>
            </a:pPr>
            <a:r>
              <a:rPr lang="en-US" sz="1700" b="1" i="1" dirty="0">
                <a:solidFill>
                  <a:srgbClr val="60717A"/>
                </a:solidFill>
                <a:latin typeface="Calibri" pitchFamily="34" charset="0"/>
                <a:ea typeface="Calibri" pitchFamily="34" charset="-122"/>
                <a:cs typeface="Calibri" pitchFamily="34" charset="-120"/>
              </a:rPr>
              <a:t>Grazie per l'attenzione</a:t>
            </a:r>
            <a:endParaRPr lang="en-US" sz="1700" dirty="0"/>
          </a:p>
        </p:txBody>
      </p:sp>
      <p:sp>
        <p:nvSpPr>
          <p:cNvPr id="9" name="Text 7"/>
          <p:cNvSpPr txBox="1"/>
          <p:nvPr/>
        </p:nvSpPr>
        <p:spPr>
          <a:xfrm>
            <a:off x="5303520" y="4846320"/>
            <a:ext cx="6126480" cy="731520"/>
          </a:xfrm>
          <a:prstGeom prst="rect">
            <a:avLst/>
          </a:prstGeom>
          <a:noFill/>
          <a:ln/>
        </p:spPr>
        <p:txBody>
          <a:bodyPr wrap="square" lIns="0" tIns="0" rIns="0" bIns="0" rtlCol="0" anchor="t"/>
          <a:lstStyle/>
          <a:p>
            <a:pPr indent="0" marL="0">
              <a:buNone/>
            </a:pPr>
            <a:r>
              <a:rPr lang="en-US" sz="1400" dirty="0">
                <a:solidFill>
                  <a:srgbClr val="60717A"/>
                </a:solidFill>
                <a:latin typeface="Calibri" pitchFamily="34" charset="0"/>
                <a:ea typeface="Calibri" pitchFamily="34" charset="-122"/>
                <a:cs typeface="Calibri" pitchFamily="34" charset="-120"/>
              </a:rPr>
              <a:t>Dott.sa Claudia Giovanna Carugati, educatrice professionale</a:t>
            </a:r>
            <a:endParaRPr lang="en-US" sz="1400" dirty="0"/>
          </a:p>
        </p:txBody>
      </p:sp>
      <p:pic>
        <p:nvPicPr>
          <p:cNvPr id="10" name="Image 0" descr="preencoded.png">    </p:cNvPr>
          <p:cNvPicPr>
            <a:picLocks noChangeAspect="1"/>
          </p:cNvPicPr>
          <p:nvPr/>
        </p:nvPicPr>
        <p:blipFill>
          <a:blip r:embed="rId1"/>
          <a:stretch>
            <a:fillRect/>
          </a:stretch>
        </p:blipFill>
        <p:spPr>
          <a:xfrm>
            <a:off x="9948672" y="5623560"/>
            <a:ext cx="1554480" cy="97904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2026-09-08T09:04:21Z</dcterms:created>
  <dcterms:modified xsi:type="dcterms:W3CDTF">2026-09-08T09:04:21Z</dcterms:modified>
</cp:coreProperties>
</file>