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18288000" cy="10287000"/>
  <p:notesSz cx="6858000" cy="9144000"/>
  <p:embeddedFontLst>
    <p:embeddedFont>
      <p:font typeface="Aptos Bold" panose="020B0004020202020204" pitchFamily="34" charset="0"/>
      <p:regular r:id="rId30"/>
      <p:bold r:id="rId31"/>
    </p:embeddedFont>
    <p:embeddedFont>
      <p:font typeface="Calibri (MS)" panose="020F0502020204030204" pitchFamily="34" charset="0"/>
      <p:regular r:id="rId32"/>
    </p:embeddedFont>
    <p:embeddedFont>
      <p:font typeface="Calibri (MS) Bold" panose="020F0702030404030204" pitchFamily="34" charset="0"/>
      <p:regular r:id="rId33"/>
      <p:bold r:id="rId34"/>
    </p:embeddedFont>
    <p:embeddedFont>
      <p:font typeface="Open Sans" panose="020B0606030504020204" pitchFamily="34" charset="0"/>
      <p:regular r:id="rId35"/>
      <p:bold r:id="rId36"/>
      <p:italic r:id="rId37"/>
      <p:boldItalic r:id="rId38"/>
    </p:embeddedFont>
    <p:embeddedFont>
      <p:font typeface="Open Sans Bold" pitchFamily="2" charset="0"/>
      <p:regular r:id="rId39"/>
      <p:bold r:id="rId40"/>
    </p:embeddedFont>
    <p:embeddedFont>
      <p:font typeface="Open Sans Bold Italics"/>
      <p:regular r:id="rId41"/>
      <p:bold r:id="rId42"/>
      <p:italic r:id="rId43"/>
      <p:boldItalic r:id="rId44"/>
    </p:embeddedFont>
    <p:embeddedFont>
      <p:font typeface="Open Sans Italics"/>
      <p:regular r:id="rId45"/>
      <p:italic r:id="rId46"/>
    </p:embeddedFont>
    <p:embeddedFont>
      <p:font typeface="Roca One"/>
      <p:regular r:id="rId4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64" autoAdjust="0"/>
    <p:restoredTop sz="94592" autoAdjust="0"/>
  </p:normalViewPr>
  <p:slideViewPr>
    <p:cSldViewPr>
      <p:cViewPr>
        <p:scale>
          <a:sx n="51" d="100"/>
          <a:sy n="51" d="100"/>
        </p:scale>
        <p:origin x="1864" y="6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0.fntdata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42" Type="http://schemas.openxmlformats.org/officeDocument/2006/relationships/font" Target="fonts/font13.fntdata"/><Relationship Id="rId47" Type="http://schemas.openxmlformats.org/officeDocument/2006/relationships/font" Target="fonts/font18.fntdata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font" Target="fonts/font11.fntdata"/><Relationship Id="rId45" Type="http://schemas.openxmlformats.org/officeDocument/2006/relationships/font" Target="fonts/font1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7.fntdata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4" Type="http://schemas.openxmlformats.org/officeDocument/2006/relationships/font" Target="fonts/font1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font" Target="fonts/font14.fntdata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46" Type="http://schemas.openxmlformats.org/officeDocument/2006/relationships/font" Target="fonts/font17.fntdata"/><Relationship Id="rId20" Type="http://schemas.openxmlformats.org/officeDocument/2006/relationships/slide" Target="slides/slide19.xml"/><Relationship Id="rId41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sv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2082165" y="1190625"/>
            <a:ext cx="14123670" cy="108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99"/>
              </a:lnSpc>
            </a:pPr>
            <a:r>
              <a:rPr lang="en-US" sz="8199">
                <a:solidFill>
                  <a:srgbClr val="396CCD"/>
                </a:solidFill>
                <a:latin typeface="Roca One"/>
                <a:ea typeface="Roca One"/>
                <a:cs typeface="Roca One"/>
                <a:sym typeface="Roca One"/>
              </a:rPr>
              <a:t>I SABATI DELL’ALZHEIMER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53320" y="2690163"/>
            <a:ext cx="13181360" cy="19637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46"/>
              </a:lnSpc>
              <a:spcBef>
                <a:spcPct val="0"/>
              </a:spcBef>
            </a:pPr>
            <a:r>
              <a:rPr lang="en-US" sz="4461" b="1" i="1">
                <a:solidFill>
                  <a:srgbClr val="106DB5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«Terapie non farmacologiche per favorire il mantenimento delle autonomie»</a:t>
            </a:r>
          </a:p>
          <a:p>
            <a:pPr algn="ctr">
              <a:lnSpc>
                <a:spcPts val="3026"/>
              </a:lnSpc>
              <a:spcBef>
                <a:spcPct val="0"/>
              </a:spcBef>
            </a:pPr>
            <a:endParaRPr lang="en-US" sz="4461" b="1" i="1">
              <a:solidFill>
                <a:srgbClr val="106DB5"/>
              </a:solidFill>
              <a:latin typeface="Open Sans Bold Italics"/>
              <a:ea typeface="Open Sans Bold Italics"/>
              <a:cs typeface="Open Sans Bold Italics"/>
              <a:sym typeface="Open Sans Bold Italics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2553320" y="4383067"/>
            <a:ext cx="13181360" cy="5223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86"/>
              </a:lnSpc>
              <a:spcBef>
                <a:spcPct val="0"/>
              </a:spcBef>
            </a:pPr>
            <a:r>
              <a:rPr lang="en-US" sz="3061" i="1">
                <a:solidFill>
                  <a:srgbClr val="1F2B5B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Prendersi cura della persona oltre il farmaco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024475" y="5829300"/>
            <a:ext cx="13181360" cy="2694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86"/>
              </a:lnSpc>
            </a:pPr>
            <a:r>
              <a:rPr lang="en-US" sz="3061" b="1">
                <a:solidFill>
                  <a:srgbClr val="1F4A7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Sabato 19 Settembre 2026 </a:t>
            </a:r>
          </a:p>
          <a:p>
            <a:pPr algn="ctr">
              <a:lnSpc>
                <a:spcPts val="4286"/>
              </a:lnSpc>
            </a:pPr>
            <a:r>
              <a:rPr lang="en-US" sz="3061">
                <a:solidFill>
                  <a:srgbClr val="1F4A7A"/>
                </a:solidFill>
                <a:latin typeface="Open Sans"/>
                <a:ea typeface="Open Sans"/>
                <a:cs typeface="Open Sans"/>
                <a:sym typeface="Open Sans"/>
              </a:rPr>
              <a:t>Dott.ssa Elisa Radicioni, psicologa</a:t>
            </a:r>
          </a:p>
          <a:p>
            <a:pPr algn="ctr">
              <a:lnSpc>
                <a:spcPts val="4286"/>
              </a:lnSpc>
            </a:pPr>
            <a:r>
              <a:rPr lang="en-US" sz="3061">
                <a:solidFill>
                  <a:srgbClr val="1F4A7A"/>
                </a:solidFill>
                <a:latin typeface="Open Sans"/>
                <a:ea typeface="Open Sans"/>
                <a:cs typeface="Open Sans"/>
                <a:sym typeface="Open Sans"/>
              </a:rPr>
              <a:t>Dott. Lorenzo Travaini, chinesiologo e massoterapista</a:t>
            </a:r>
          </a:p>
          <a:p>
            <a:pPr algn="ctr">
              <a:lnSpc>
                <a:spcPts val="4286"/>
              </a:lnSpc>
            </a:pPr>
            <a:r>
              <a:rPr lang="en-US" sz="3061">
                <a:solidFill>
                  <a:srgbClr val="1F4A7A"/>
                </a:solidFill>
                <a:latin typeface="Open Sans"/>
                <a:ea typeface="Open Sans"/>
                <a:cs typeface="Open Sans"/>
                <a:sym typeface="Open Sans"/>
              </a:rPr>
              <a:t>Dott.ssa Paola Bettinelli, terapista occupazionale</a:t>
            </a:r>
          </a:p>
          <a:p>
            <a:pPr algn="ctr">
              <a:lnSpc>
                <a:spcPts val="4286"/>
              </a:lnSpc>
              <a:spcBef>
                <a:spcPct val="0"/>
              </a:spcBef>
            </a:pPr>
            <a:endParaRPr lang="en-US" sz="3061">
              <a:solidFill>
                <a:srgbClr val="1F4A7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12283282" y="8523308"/>
            <a:ext cx="5352257" cy="1279888"/>
          </a:xfrm>
          <a:custGeom>
            <a:avLst/>
            <a:gdLst/>
            <a:ahLst/>
            <a:cxnLst/>
            <a:rect l="l" t="t" r="r" b="b"/>
            <a:pathLst>
              <a:path w="5352257" h="1279888">
                <a:moveTo>
                  <a:pt x="0" y="0"/>
                </a:moveTo>
                <a:lnTo>
                  <a:pt x="5352257" y="0"/>
                </a:lnTo>
                <a:lnTo>
                  <a:pt x="5352257" y="1279887"/>
                </a:lnTo>
                <a:lnTo>
                  <a:pt x="0" y="12798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1CE566F3-B308-4E65-AB78-500E7CC32B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4377660"/>
            <a:ext cx="4316125" cy="56426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700461" y="4548145"/>
            <a:ext cx="2825807" cy="2825807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7D5EE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18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732341" y="4548145"/>
            <a:ext cx="2825807" cy="2825807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7D5EE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18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761732" y="4548145"/>
            <a:ext cx="2825807" cy="2825807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7D5EE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18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4159022" y="4807739"/>
            <a:ext cx="1908684" cy="1670099"/>
          </a:xfrm>
          <a:custGeom>
            <a:avLst/>
            <a:gdLst/>
            <a:ahLst/>
            <a:cxnLst/>
            <a:rect l="l" t="t" r="r" b="b"/>
            <a:pathLst>
              <a:path w="1908684" h="1670099">
                <a:moveTo>
                  <a:pt x="0" y="0"/>
                </a:moveTo>
                <a:lnTo>
                  <a:pt x="1908684" y="0"/>
                </a:lnTo>
                <a:lnTo>
                  <a:pt x="1908684" y="1670098"/>
                </a:lnTo>
                <a:lnTo>
                  <a:pt x="0" y="16700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2" name="Freeform 12"/>
          <p:cNvSpPr/>
          <p:nvPr/>
        </p:nvSpPr>
        <p:spPr>
          <a:xfrm>
            <a:off x="7887198" y="4909775"/>
            <a:ext cx="2360332" cy="1451604"/>
          </a:xfrm>
          <a:custGeom>
            <a:avLst/>
            <a:gdLst/>
            <a:ahLst/>
            <a:cxnLst/>
            <a:rect l="l" t="t" r="r" b="b"/>
            <a:pathLst>
              <a:path w="2360332" h="1451604">
                <a:moveTo>
                  <a:pt x="0" y="0"/>
                </a:moveTo>
                <a:lnTo>
                  <a:pt x="2360331" y="0"/>
                </a:lnTo>
                <a:lnTo>
                  <a:pt x="2360331" y="1451605"/>
                </a:lnTo>
                <a:lnTo>
                  <a:pt x="0" y="145160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3" name="Freeform 13"/>
          <p:cNvSpPr/>
          <p:nvPr/>
        </p:nvSpPr>
        <p:spPr>
          <a:xfrm>
            <a:off x="12473805" y="4779164"/>
            <a:ext cx="1404151" cy="1534591"/>
          </a:xfrm>
          <a:custGeom>
            <a:avLst/>
            <a:gdLst/>
            <a:ahLst/>
            <a:cxnLst/>
            <a:rect l="l" t="t" r="r" b="b"/>
            <a:pathLst>
              <a:path w="1404151" h="1534591">
                <a:moveTo>
                  <a:pt x="0" y="0"/>
                </a:moveTo>
                <a:lnTo>
                  <a:pt x="1404151" y="0"/>
                </a:lnTo>
                <a:lnTo>
                  <a:pt x="1404151" y="1534591"/>
                </a:lnTo>
                <a:lnTo>
                  <a:pt x="0" y="15345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4" name="TextBox 14"/>
          <p:cNvSpPr txBox="1"/>
          <p:nvPr/>
        </p:nvSpPr>
        <p:spPr>
          <a:xfrm>
            <a:off x="2051180" y="933450"/>
            <a:ext cx="14185640" cy="927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  <a:spcBef>
                <a:spcPct val="0"/>
              </a:spcBef>
            </a:pPr>
            <a:r>
              <a:rPr lang="en-US" sz="5499" b="1" i="1">
                <a:solidFill>
                  <a:srgbClr val="106DB5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Cosa sono le terapie non farmacologiche?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553320" y="2090358"/>
            <a:ext cx="13181360" cy="2467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3661">
                <a:solidFill>
                  <a:srgbClr val="1F2B5B"/>
                </a:solidFill>
                <a:latin typeface="Open Sans"/>
                <a:ea typeface="Open Sans"/>
                <a:cs typeface="Open Sans"/>
                <a:sym typeface="Open Sans"/>
              </a:rPr>
              <a:t>Si tratta di </a:t>
            </a:r>
            <a:r>
              <a:rPr lang="en-US" sz="3661" b="1">
                <a:solidFill>
                  <a:srgbClr val="1F2B5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interventi</a:t>
            </a:r>
            <a:r>
              <a:rPr lang="en-US" sz="3661">
                <a:solidFill>
                  <a:srgbClr val="1F2B5B"/>
                </a:solidFill>
                <a:latin typeface="Open Sans"/>
                <a:ea typeface="Open Sans"/>
                <a:cs typeface="Open Sans"/>
                <a:sym typeface="Open Sans"/>
              </a:rPr>
              <a:t> strutturati e </a:t>
            </a:r>
            <a:r>
              <a:rPr lang="en-US" sz="3661" b="1">
                <a:solidFill>
                  <a:srgbClr val="1F2B5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personalizzati</a:t>
            </a:r>
            <a:r>
              <a:rPr lang="en-US" sz="3661">
                <a:solidFill>
                  <a:srgbClr val="1F2B5B"/>
                </a:solidFill>
                <a:latin typeface="Open Sans"/>
                <a:ea typeface="Open Sans"/>
                <a:cs typeface="Open Sans"/>
                <a:sym typeface="Open Sans"/>
              </a:rPr>
              <a:t> rivolti alla persona, non solo alla malattia, finalizzati a </a:t>
            </a:r>
            <a:r>
              <a:rPr lang="en-US" sz="3661" b="1">
                <a:solidFill>
                  <a:srgbClr val="1F2B5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sostenere funzionamento, autonomia e qualità di vita</a:t>
            </a:r>
            <a:r>
              <a:rPr lang="en-US" sz="3661">
                <a:solidFill>
                  <a:srgbClr val="1F2B5B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  <a:p>
            <a:pPr algn="ctr">
              <a:lnSpc>
                <a:spcPts val="4286"/>
              </a:lnSpc>
              <a:spcBef>
                <a:spcPct val="0"/>
              </a:spcBef>
            </a:pPr>
            <a:endParaRPr lang="en-US" sz="3661">
              <a:solidFill>
                <a:srgbClr val="1F2B5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3842728" y="6476045"/>
            <a:ext cx="2541272" cy="692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1999" b="1">
                <a:solidFill>
                  <a:srgbClr val="1F2B5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Stimolazione cognitiva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887198" y="6618555"/>
            <a:ext cx="2541272" cy="33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1999" b="1">
                <a:solidFill>
                  <a:srgbClr val="1F2B5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Fisioterapia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1910698" y="6323280"/>
            <a:ext cx="2541272" cy="692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1999" b="1">
                <a:solidFill>
                  <a:srgbClr val="1F2B5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Terapia occupazionale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1646313" y="8064529"/>
            <a:ext cx="14997863" cy="1586416"/>
            <a:chOff x="0" y="0"/>
            <a:chExt cx="19997151" cy="2115221"/>
          </a:xfrm>
        </p:grpSpPr>
        <p:grpSp>
          <p:nvGrpSpPr>
            <p:cNvPr id="20" name="Group 20"/>
            <p:cNvGrpSpPr/>
            <p:nvPr/>
          </p:nvGrpSpPr>
          <p:grpSpPr>
            <a:xfrm>
              <a:off x="539823" y="0"/>
              <a:ext cx="18656036" cy="2115221"/>
              <a:chOff x="0" y="0"/>
              <a:chExt cx="3685143" cy="417821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3685143" cy="417821"/>
              </a:xfrm>
              <a:custGeom>
                <a:avLst/>
                <a:gdLst/>
                <a:ahLst/>
                <a:cxnLst/>
                <a:rect l="l" t="t" r="r" b="b"/>
                <a:pathLst>
                  <a:path w="3685143" h="417821">
                    <a:moveTo>
                      <a:pt x="36518" y="0"/>
                    </a:moveTo>
                    <a:lnTo>
                      <a:pt x="3648625" y="0"/>
                    </a:lnTo>
                    <a:cubicBezTo>
                      <a:pt x="3658310" y="0"/>
                      <a:pt x="3667598" y="3847"/>
                      <a:pt x="3674447" y="10696"/>
                    </a:cubicBezTo>
                    <a:cubicBezTo>
                      <a:pt x="3681295" y="17545"/>
                      <a:pt x="3685143" y="26833"/>
                      <a:pt x="3685143" y="36518"/>
                    </a:cubicBezTo>
                    <a:lnTo>
                      <a:pt x="3685143" y="381303"/>
                    </a:lnTo>
                    <a:cubicBezTo>
                      <a:pt x="3685143" y="390988"/>
                      <a:pt x="3681295" y="400277"/>
                      <a:pt x="3674447" y="407125"/>
                    </a:cubicBezTo>
                    <a:cubicBezTo>
                      <a:pt x="3667598" y="413974"/>
                      <a:pt x="3658310" y="417821"/>
                      <a:pt x="3648625" y="417821"/>
                    </a:cubicBezTo>
                    <a:lnTo>
                      <a:pt x="36518" y="417821"/>
                    </a:lnTo>
                    <a:cubicBezTo>
                      <a:pt x="26833" y="417821"/>
                      <a:pt x="17545" y="413974"/>
                      <a:pt x="10696" y="407125"/>
                    </a:cubicBezTo>
                    <a:cubicBezTo>
                      <a:pt x="3847" y="400277"/>
                      <a:pt x="0" y="390988"/>
                      <a:pt x="0" y="381303"/>
                    </a:cubicBezTo>
                    <a:lnTo>
                      <a:pt x="0" y="36518"/>
                    </a:lnTo>
                    <a:cubicBezTo>
                      <a:pt x="0" y="26833"/>
                      <a:pt x="3847" y="17545"/>
                      <a:pt x="10696" y="10696"/>
                    </a:cubicBezTo>
                    <a:cubicBezTo>
                      <a:pt x="17545" y="3847"/>
                      <a:pt x="26833" y="0"/>
                      <a:pt x="36518" y="0"/>
                    </a:cubicBezTo>
                    <a:close/>
                  </a:path>
                </a:pathLst>
              </a:custGeom>
              <a:solidFill>
                <a:srgbClr val="ECD0BD"/>
              </a:solidFill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0" y="-47625"/>
                <a:ext cx="3685143" cy="46544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265"/>
                  </a:lnSpc>
                </a:pPr>
                <a:endParaRPr/>
              </a:p>
            </p:txBody>
          </p:sp>
        </p:grpSp>
        <p:sp>
          <p:nvSpPr>
            <p:cNvPr id="23" name="TextBox 23"/>
            <p:cNvSpPr txBox="1"/>
            <p:nvPr/>
          </p:nvSpPr>
          <p:spPr>
            <a:xfrm>
              <a:off x="0" y="400174"/>
              <a:ext cx="19997151" cy="12831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919"/>
                </a:lnSpc>
              </a:pPr>
              <a:r>
                <a:rPr lang="en-US" sz="2799">
                  <a:solidFill>
                    <a:srgbClr val="1F2B5B"/>
                  </a:solidFill>
                  <a:latin typeface="Open Sans"/>
                  <a:ea typeface="Open Sans"/>
                  <a:cs typeface="Open Sans"/>
                  <a:sym typeface="Open Sans"/>
                </a:rPr>
                <a:t>Diversi studi hanno dimostrato benefici maggiori quando il</a:t>
              </a:r>
            </a:p>
            <a:p>
              <a:pPr algn="ctr">
                <a:lnSpc>
                  <a:spcPts val="3919"/>
                </a:lnSpc>
                <a:spcBef>
                  <a:spcPct val="0"/>
                </a:spcBef>
              </a:pPr>
              <a:r>
                <a:rPr lang="en-US" sz="2799">
                  <a:solidFill>
                    <a:srgbClr val="1F2B5B"/>
                  </a:solidFill>
                  <a:latin typeface="Open Sans"/>
                  <a:ea typeface="Open Sans"/>
                  <a:cs typeface="Open Sans"/>
                  <a:sym typeface="Open Sans"/>
                </a:rPr>
                <a:t>trattamento farmacologico viene associato ad un trattamento non farmacologico.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14928550" y="326806"/>
            <a:ext cx="2616539" cy="625694"/>
          </a:xfrm>
          <a:custGeom>
            <a:avLst/>
            <a:gdLst/>
            <a:ahLst/>
            <a:cxnLst/>
            <a:rect l="l" t="t" r="r" b="b"/>
            <a:pathLst>
              <a:path w="2616539" h="625694">
                <a:moveTo>
                  <a:pt x="0" y="0"/>
                </a:moveTo>
                <a:lnTo>
                  <a:pt x="2616540" y="0"/>
                </a:lnTo>
                <a:lnTo>
                  <a:pt x="2616540" y="625694"/>
                </a:lnTo>
                <a:lnTo>
                  <a:pt x="0" y="62569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928550" y="326806"/>
            <a:ext cx="2616539" cy="625694"/>
          </a:xfrm>
          <a:custGeom>
            <a:avLst/>
            <a:gdLst/>
            <a:ahLst/>
            <a:cxnLst/>
            <a:rect l="l" t="t" r="r" b="b"/>
            <a:pathLst>
              <a:path w="2616539" h="625694">
                <a:moveTo>
                  <a:pt x="0" y="0"/>
                </a:moveTo>
                <a:lnTo>
                  <a:pt x="2616540" y="0"/>
                </a:lnTo>
                <a:lnTo>
                  <a:pt x="2616540" y="625694"/>
                </a:lnTo>
                <a:lnTo>
                  <a:pt x="0" y="6256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3" name="Group 3"/>
          <p:cNvGrpSpPr/>
          <p:nvPr/>
        </p:nvGrpSpPr>
        <p:grpSpPr>
          <a:xfrm>
            <a:off x="907256" y="4501795"/>
            <a:ext cx="3910012" cy="3100388"/>
            <a:chOff x="0" y="0"/>
            <a:chExt cx="5219700" cy="413888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219700" cy="4138885"/>
            </a:xfrm>
            <a:custGeom>
              <a:avLst/>
              <a:gdLst/>
              <a:ahLst/>
              <a:cxnLst/>
              <a:rect l="l" t="t" r="r" b="b"/>
              <a:pathLst>
                <a:path w="5219700" h="4138885">
                  <a:moveTo>
                    <a:pt x="0" y="277075"/>
                  </a:moveTo>
                  <a:cubicBezTo>
                    <a:pt x="0" y="124052"/>
                    <a:pt x="137033" y="0"/>
                    <a:pt x="306070" y="0"/>
                  </a:cubicBezTo>
                  <a:lnTo>
                    <a:pt x="4913630" y="0"/>
                  </a:lnTo>
                  <a:cubicBezTo>
                    <a:pt x="5082667" y="0"/>
                    <a:pt x="5219700" y="124052"/>
                    <a:pt x="5219700" y="277075"/>
                  </a:cubicBezTo>
                  <a:lnTo>
                    <a:pt x="5219700" y="3861810"/>
                  </a:lnTo>
                  <a:cubicBezTo>
                    <a:pt x="5219700" y="4014834"/>
                    <a:pt x="5082667" y="4138885"/>
                    <a:pt x="4913630" y="4138885"/>
                  </a:cubicBezTo>
                  <a:lnTo>
                    <a:pt x="306070" y="4138885"/>
                  </a:lnTo>
                  <a:cubicBezTo>
                    <a:pt x="137033" y="4138885"/>
                    <a:pt x="0" y="4014834"/>
                    <a:pt x="0" y="3861810"/>
                  </a:cubicBezTo>
                  <a:close/>
                </a:path>
              </a:pathLst>
            </a:custGeom>
            <a:solidFill>
              <a:srgbClr val="FFFFFF"/>
            </a:solidFill>
            <a:ln w="14288" cap="sq">
              <a:solidFill>
                <a:srgbClr val="7CB4FF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093494" y="4501795"/>
            <a:ext cx="3914775" cy="3100388"/>
            <a:chOff x="0" y="0"/>
            <a:chExt cx="5219700" cy="413385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219700" cy="4133850"/>
            </a:xfrm>
            <a:custGeom>
              <a:avLst/>
              <a:gdLst/>
              <a:ahLst/>
              <a:cxnLst/>
              <a:rect l="l" t="t" r="r" b="b"/>
              <a:pathLst>
                <a:path w="5219700" h="4133850">
                  <a:moveTo>
                    <a:pt x="0" y="306197"/>
                  </a:moveTo>
                  <a:cubicBezTo>
                    <a:pt x="0" y="137033"/>
                    <a:pt x="137033" y="0"/>
                    <a:pt x="306197" y="0"/>
                  </a:cubicBezTo>
                  <a:lnTo>
                    <a:pt x="4913503" y="0"/>
                  </a:lnTo>
                  <a:cubicBezTo>
                    <a:pt x="5082667" y="0"/>
                    <a:pt x="5219700" y="137033"/>
                    <a:pt x="5219700" y="306197"/>
                  </a:cubicBezTo>
                  <a:lnTo>
                    <a:pt x="5219700" y="3827653"/>
                  </a:lnTo>
                  <a:cubicBezTo>
                    <a:pt x="5219700" y="3996817"/>
                    <a:pt x="5082667" y="4133850"/>
                    <a:pt x="4913503" y="4133850"/>
                  </a:cubicBezTo>
                  <a:lnTo>
                    <a:pt x="306197" y="4133850"/>
                  </a:lnTo>
                  <a:cubicBezTo>
                    <a:pt x="137033" y="4133850"/>
                    <a:pt x="0" y="3996817"/>
                    <a:pt x="0" y="3827653"/>
                  </a:cubicBezTo>
                  <a:close/>
                </a:path>
              </a:pathLst>
            </a:custGeom>
            <a:solidFill>
              <a:srgbClr val="FFFFFF"/>
            </a:solidFill>
            <a:ln w="14288" cap="sq">
              <a:solidFill>
                <a:srgbClr val="7CB4FF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279731" y="4501795"/>
            <a:ext cx="3914775" cy="3100388"/>
            <a:chOff x="0" y="0"/>
            <a:chExt cx="5219700" cy="413385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5219700" cy="4133850"/>
            </a:xfrm>
            <a:custGeom>
              <a:avLst/>
              <a:gdLst/>
              <a:ahLst/>
              <a:cxnLst/>
              <a:rect l="l" t="t" r="r" b="b"/>
              <a:pathLst>
                <a:path w="5219700" h="4133850">
                  <a:moveTo>
                    <a:pt x="0" y="306197"/>
                  </a:moveTo>
                  <a:cubicBezTo>
                    <a:pt x="0" y="137033"/>
                    <a:pt x="137033" y="0"/>
                    <a:pt x="306197" y="0"/>
                  </a:cubicBezTo>
                  <a:lnTo>
                    <a:pt x="4913503" y="0"/>
                  </a:lnTo>
                  <a:cubicBezTo>
                    <a:pt x="5082667" y="0"/>
                    <a:pt x="5219700" y="137033"/>
                    <a:pt x="5219700" y="306197"/>
                  </a:cubicBezTo>
                  <a:lnTo>
                    <a:pt x="5219700" y="3827653"/>
                  </a:lnTo>
                  <a:cubicBezTo>
                    <a:pt x="5219700" y="3996817"/>
                    <a:pt x="5082667" y="4133850"/>
                    <a:pt x="4913503" y="4133850"/>
                  </a:cubicBezTo>
                  <a:lnTo>
                    <a:pt x="306197" y="4133850"/>
                  </a:lnTo>
                  <a:cubicBezTo>
                    <a:pt x="137033" y="4133850"/>
                    <a:pt x="0" y="3996817"/>
                    <a:pt x="0" y="3827653"/>
                  </a:cubicBezTo>
                  <a:close/>
                </a:path>
              </a:pathLst>
            </a:custGeom>
            <a:solidFill>
              <a:srgbClr val="FFFFFF"/>
            </a:solidFill>
            <a:ln w="14288" cap="sq">
              <a:solidFill>
                <a:srgbClr val="7CB4FF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3465969" y="4501795"/>
            <a:ext cx="3914775" cy="3100388"/>
            <a:chOff x="0" y="0"/>
            <a:chExt cx="5219700" cy="413385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219700" cy="4133850"/>
            </a:xfrm>
            <a:custGeom>
              <a:avLst/>
              <a:gdLst/>
              <a:ahLst/>
              <a:cxnLst/>
              <a:rect l="l" t="t" r="r" b="b"/>
              <a:pathLst>
                <a:path w="5219700" h="4133850">
                  <a:moveTo>
                    <a:pt x="0" y="306197"/>
                  </a:moveTo>
                  <a:cubicBezTo>
                    <a:pt x="0" y="137033"/>
                    <a:pt x="137033" y="0"/>
                    <a:pt x="306197" y="0"/>
                  </a:cubicBezTo>
                  <a:lnTo>
                    <a:pt x="4913503" y="0"/>
                  </a:lnTo>
                  <a:cubicBezTo>
                    <a:pt x="5082667" y="0"/>
                    <a:pt x="5219700" y="137033"/>
                    <a:pt x="5219700" y="306197"/>
                  </a:cubicBezTo>
                  <a:lnTo>
                    <a:pt x="5219700" y="3827653"/>
                  </a:lnTo>
                  <a:cubicBezTo>
                    <a:pt x="5219700" y="3996817"/>
                    <a:pt x="5082667" y="4133850"/>
                    <a:pt x="4913503" y="4133850"/>
                  </a:cubicBezTo>
                  <a:lnTo>
                    <a:pt x="306197" y="4133850"/>
                  </a:lnTo>
                  <a:cubicBezTo>
                    <a:pt x="137033" y="4133850"/>
                    <a:pt x="0" y="3996817"/>
                    <a:pt x="0" y="3827653"/>
                  </a:cubicBezTo>
                  <a:close/>
                </a:path>
              </a:pathLst>
            </a:custGeom>
            <a:solidFill>
              <a:srgbClr val="FFFFFF"/>
            </a:solidFill>
            <a:ln w="14288" cap="sq">
              <a:solidFill>
                <a:srgbClr val="7CB4FF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1" name="Freeform 11"/>
          <p:cNvSpPr/>
          <p:nvPr/>
        </p:nvSpPr>
        <p:spPr>
          <a:xfrm>
            <a:off x="1226701" y="4705454"/>
            <a:ext cx="513470" cy="508335"/>
          </a:xfrm>
          <a:custGeom>
            <a:avLst/>
            <a:gdLst/>
            <a:ahLst/>
            <a:cxnLst/>
            <a:rect l="l" t="t" r="r" b="b"/>
            <a:pathLst>
              <a:path w="513470" h="508335">
                <a:moveTo>
                  <a:pt x="0" y="0"/>
                </a:moveTo>
                <a:lnTo>
                  <a:pt x="513470" y="0"/>
                </a:lnTo>
                <a:lnTo>
                  <a:pt x="513470" y="508335"/>
                </a:lnTo>
                <a:lnTo>
                  <a:pt x="0" y="50833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2" name="Freeform 12"/>
          <p:cNvSpPr/>
          <p:nvPr/>
        </p:nvSpPr>
        <p:spPr>
          <a:xfrm>
            <a:off x="5400675" y="4736734"/>
            <a:ext cx="512962" cy="477055"/>
          </a:xfrm>
          <a:custGeom>
            <a:avLst/>
            <a:gdLst/>
            <a:ahLst/>
            <a:cxnLst/>
            <a:rect l="l" t="t" r="r" b="b"/>
            <a:pathLst>
              <a:path w="512962" h="477055">
                <a:moveTo>
                  <a:pt x="0" y="0"/>
                </a:moveTo>
                <a:lnTo>
                  <a:pt x="512962" y="0"/>
                </a:lnTo>
                <a:lnTo>
                  <a:pt x="512962" y="477055"/>
                </a:lnTo>
                <a:lnTo>
                  <a:pt x="0" y="47705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3" name="Freeform 13"/>
          <p:cNvSpPr/>
          <p:nvPr/>
        </p:nvSpPr>
        <p:spPr>
          <a:xfrm>
            <a:off x="9589294" y="4736734"/>
            <a:ext cx="597730" cy="484161"/>
          </a:xfrm>
          <a:custGeom>
            <a:avLst/>
            <a:gdLst/>
            <a:ahLst/>
            <a:cxnLst/>
            <a:rect l="l" t="t" r="r" b="b"/>
            <a:pathLst>
              <a:path w="597730" h="484161">
                <a:moveTo>
                  <a:pt x="0" y="0"/>
                </a:moveTo>
                <a:lnTo>
                  <a:pt x="597730" y="0"/>
                </a:lnTo>
                <a:lnTo>
                  <a:pt x="597730" y="484161"/>
                </a:lnTo>
                <a:lnTo>
                  <a:pt x="0" y="4841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4" name="Freeform 14"/>
          <p:cNvSpPr/>
          <p:nvPr/>
        </p:nvSpPr>
        <p:spPr>
          <a:xfrm>
            <a:off x="13773150" y="4736734"/>
            <a:ext cx="540962" cy="484161"/>
          </a:xfrm>
          <a:custGeom>
            <a:avLst/>
            <a:gdLst/>
            <a:ahLst/>
            <a:cxnLst/>
            <a:rect l="l" t="t" r="r" b="b"/>
            <a:pathLst>
              <a:path w="540962" h="484161">
                <a:moveTo>
                  <a:pt x="0" y="0"/>
                </a:moveTo>
                <a:lnTo>
                  <a:pt x="540962" y="0"/>
                </a:lnTo>
                <a:lnTo>
                  <a:pt x="540962" y="484161"/>
                </a:lnTo>
                <a:lnTo>
                  <a:pt x="0" y="4841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5" name="TextBox 15"/>
          <p:cNvSpPr txBox="1"/>
          <p:nvPr/>
        </p:nvSpPr>
        <p:spPr>
          <a:xfrm>
            <a:off x="2051180" y="933450"/>
            <a:ext cx="14185640" cy="927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  <a:spcBef>
                <a:spcPct val="0"/>
              </a:spcBef>
            </a:pPr>
            <a:r>
              <a:rPr lang="en-US" sz="5499" b="1" i="1">
                <a:solidFill>
                  <a:srgbClr val="106DB5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Perchè sono importanti nell’Alzheimer?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051180" y="2227008"/>
            <a:ext cx="13833400" cy="12746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09"/>
              </a:lnSpc>
              <a:spcBef>
                <a:spcPct val="0"/>
              </a:spcBef>
            </a:pPr>
            <a:r>
              <a:rPr lang="en-US" sz="3649">
                <a:solidFill>
                  <a:srgbClr val="1F2B5B"/>
                </a:solidFill>
                <a:latin typeface="Open Sans"/>
                <a:ea typeface="Open Sans"/>
                <a:cs typeface="Open Sans"/>
                <a:sym typeface="Open Sans"/>
              </a:rPr>
              <a:t>L’Alzheimer modifica alcune capacità, ma la persona conserva </a:t>
            </a:r>
            <a:r>
              <a:rPr lang="en-US" sz="3649" b="1">
                <a:solidFill>
                  <a:srgbClr val="1F2B5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risorse</a:t>
            </a:r>
            <a:r>
              <a:rPr lang="en-US" sz="3649">
                <a:solidFill>
                  <a:srgbClr val="1F2B5B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3649" b="1">
                <a:solidFill>
                  <a:srgbClr val="1F2B5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bisogni</a:t>
            </a:r>
            <a:r>
              <a:rPr lang="en-US" sz="3649">
                <a:solidFill>
                  <a:srgbClr val="1F2B5B"/>
                </a:solidFill>
                <a:latin typeface="Open Sans"/>
                <a:ea typeface="Open Sans"/>
                <a:cs typeface="Open Sans"/>
                <a:sym typeface="Open Sans"/>
              </a:rPr>
              <a:t> e </a:t>
            </a:r>
            <a:r>
              <a:rPr lang="en-US" sz="3649" b="1">
                <a:solidFill>
                  <a:srgbClr val="1F2B5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possibilità</a:t>
            </a:r>
            <a:r>
              <a:rPr lang="en-US" sz="3649">
                <a:solidFill>
                  <a:srgbClr val="1F2B5B"/>
                </a:solidFill>
                <a:latin typeface="Open Sans"/>
                <a:ea typeface="Open Sans"/>
                <a:cs typeface="Open Sans"/>
                <a:sym typeface="Open Sans"/>
              </a:rPr>
              <a:t> da valorizzare.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26701" y="5432864"/>
            <a:ext cx="2542477" cy="619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30"/>
              </a:lnSpc>
            </a:pPr>
            <a:r>
              <a:rPr lang="en-US" sz="2025" b="1">
                <a:solidFill>
                  <a:srgbClr val="1F2B5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Abilità Cognitive e Motorie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226701" y="6252014"/>
            <a:ext cx="3443288" cy="8715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2"/>
              </a:lnSpc>
            </a:pPr>
            <a:r>
              <a:rPr lang="en-US" sz="1687">
                <a:solidFill>
                  <a:srgbClr val="1F2B5B"/>
                </a:solidFill>
                <a:latin typeface="Open Sans"/>
                <a:ea typeface="Open Sans"/>
                <a:cs typeface="Open Sans"/>
                <a:sym typeface="Open Sans"/>
              </a:rPr>
              <a:t>Stimolazione della memoria, del linguaggio e della coordinazione fisica.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400675" y="5573357"/>
            <a:ext cx="1431950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30"/>
              </a:lnSpc>
            </a:pPr>
            <a:r>
              <a:rPr lang="en-US" sz="2025" b="1">
                <a:solidFill>
                  <a:srgbClr val="1F2B5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Autonomia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5400675" y="6252014"/>
            <a:ext cx="3443288" cy="5762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2"/>
              </a:lnSpc>
            </a:pPr>
            <a:r>
              <a:rPr lang="en-US" sz="1687">
                <a:solidFill>
                  <a:srgbClr val="1F2B5B"/>
                </a:solidFill>
                <a:latin typeface="Open Sans"/>
                <a:ea typeface="Open Sans"/>
                <a:cs typeface="Open Sans"/>
                <a:sym typeface="Open Sans"/>
              </a:rPr>
              <a:t>Mantenimento delle capacità nelle attività quotidiane e personali.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586912" y="5573357"/>
            <a:ext cx="1166217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30"/>
              </a:lnSpc>
            </a:pPr>
            <a:r>
              <a:rPr lang="en-US" sz="2025" b="1">
                <a:solidFill>
                  <a:srgbClr val="1F2B5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Relazioni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586912" y="6252014"/>
            <a:ext cx="3443288" cy="5762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2"/>
              </a:lnSpc>
            </a:pPr>
            <a:r>
              <a:rPr lang="en-US" sz="1687">
                <a:solidFill>
                  <a:srgbClr val="1F2B5B"/>
                </a:solidFill>
                <a:latin typeface="Open Sans"/>
                <a:ea typeface="Open Sans"/>
                <a:cs typeface="Open Sans"/>
                <a:sym typeface="Open Sans"/>
              </a:rPr>
              <a:t>Sostegno alla socializzazione e alla comunicazione interpersonale.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3773150" y="5573357"/>
            <a:ext cx="1166515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30"/>
              </a:lnSpc>
            </a:pPr>
            <a:r>
              <a:rPr lang="en-US" sz="2025" b="1">
                <a:solidFill>
                  <a:srgbClr val="1F2B5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Emozioni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3773150" y="6252014"/>
            <a:ext cx="3443288" cy="8715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2"/>
              </a:lnSpc>
            </a:pPr>
            <a:r>
              <a:rPr lang="en-US" sz="1687">
                <a:solidFill>
                  <a:srgbClr val="1F2B5B"/>
                </a:solidFill>
                <a:latin typeface="Open Sans"/>
                <a:ea typeface="Open Sans"/>
                <a:cs typeface="Open Sans"/>
                <a:sym typeface="Open Sans"/>
              </a:rPr>
              <a:t>Promozione del benessere emotivo e contenimento dei disturbi d'ansia.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784751" y="8583257"/>
            <a:ext cx="14718498" cy="5130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69"/>
              </a:lnSpc>
              <a:spcBef>
                <a:spcPct val="0"/>
              </a:spcBef>
            </a:pPr>
            <a:r>
              <a:rPr lang="en-US" sz="3049" i="1">
                <a:solidFill>
                  <a:srgbClr val="1F2B5B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Ciò che cambia non cancella ciò che la persona è e può ancora fare.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928550" y="326806"/>
            <a:ext cx="2616539" cy="625694"/>
          </a:xfrm>
          <a:custGeom>
            <a:avLst/>
            <a:gdLst/>
            <a:ahLst/>
            <a:cxnLst/>
            <a:rect l="l" t="t" r="r" b="b"/>
            <a:pathLst>
              <a:path w="2616539" h="625694">
                <a:moveTo>
                  <a:pt x="0" y="0"/>
                </a:moveTo>
                <a:lnTo>
                  <a:pt x="2616540" y="0"/>
                </a:lnTo>
                <a:lnTo>
                  <a:pt x="2616540" y="625694"/>
                </a:lnTo>
                <a:lnTo>
                  <a:pt x="0" y="6256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Freeform 3"/>
          <p:cNvSpPr/>
          <p:nvPr/>
        </p:nvSpPr>
        <p:spPr>
          <a:xfrm>
            <a:off x="2540988" y="5441221"/>
            <a:ext cx="2158898" cy="2158898"/>
          </a:xfrm>
          <a:custGeom>
            <a:avLst/>
            <a:gdLst/>
            <a:ahLst/>
            <a:cxnLst/>
            <a:rect l="l" t="t" r="r" b="b"/>
            <a:pathLst>
              <a:path w="2158898" h="2158898">
                <a:moveTo>
                  <a:pt x="0" y="0"/>
                </a:moveTo>
                <a:lnTo>
                  <a:pt x="2158898" y="0"/>
                </a:lnTo>
                <a:lnTo>
                  <a:pt x="2158898" y="2158898"/>
                </a:lnTo>
                <a:lnTo>
                  <a:pt x="0" y="21588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4" name="TextBox 4"/>
          <p:cNvSpPr txBox="1"/>
          <p:nvPr/>
        </p:nvSpPr>
        <p:spPr>
          <a:xfrm>
            <a:off x="2051180" y="1277056"/>
            <a:ext cx="14185640" cy="1035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39"/>
              </a:lnSpc>
              <a:spcBef>
                <a:spcPct val="0"/>
              </a:spcBef>
            </a:pPr>
            <a:r>
              <a:rPr lang="en-US" sz="6099" b="1">
                <a:solidFill>
                  <a:srgbClr val="106DB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STIMOLAZIONE</a:t>
            </a:r>
            <a:r>
              <a:rPr lang="en-US" sz="6099" b="1" i="1">
                <a:solidFill>
                  <a:srgbClr val="106DB5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6099" b="1">
                <a:solidFill>
                  <a:srgbClr val="106DB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COGNITIVA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094174" y="2962675"/>
            <a:ext cx="13652838" cy="10299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29"/>
              </a:lnSpc>
              <a:spcBef>
                <a:spcPct val="0"/>
              </a:spcBef>
            </a:pPr>
            <a:r>
              <a:rPr lang="en-US" sz="2949">
                <a:solidFill>
                  <a:srgbClr val="1F2B5B"/>
                </a:solidFill>
                <a:latin typeface="Open Sans"/>
                <a:ea typeface="Open Sans"/>
                <a:cs typeface="Open Sans"/>
                <a:sym typeface="Open Sans"/>
              </a:rPr>
              <a:t>È un insieme di attività strutturate e significative pensate per coinvolgere diverse </a:t>
            </a:r>
            <a:r>
              <a:rPr lang="en-US" sz="2949" b="1">
                <a:solidFill>
                  <a:srgbClr val="1F2B5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funzioni cognitive </a:t>
            </a:r>
            <a:r>
              <a:rPr lang="en-US" sz="2949">
                <a:solidFill>
                  <a:srgbClr val="1F2B5B"/>
                </a:solidFill>
                <a:latin typeface="Open Sans"/>
                <a:ea typeface="Open Sans"/>
                <a:cs typeface="Open Sans"/>
                <a:sym typeface="Open Sans"/>
              </a:rPr>
              <a:t>e favorire il </a:t>
            </a:r>
            <a:r>
              <a:rPr lang="en-US" sz="2949" b="1">
                <a:solidFill>
                  <a:srgbClr val="1F2B5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mantenimento delle abilità residue</a:t>
            </a:r>
            <a:r>
              <a:rPr lang="en-US" sz="2949">
                <a:solidFill>
                  <a:srgbClr val="1F2B5B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809073" y="5945677"/>
            <a:ext cx="1622729" cy="1035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39"/>
              </a:lnSpc>
              <a:spcBef>
                <a:spcPct val="0"/>
              </a:spcBef>
            </a:pPr>
            <a:r>
              <a:rPr lang="en-US" sz="60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≠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7981119"/>
            <a:ext cx="5183474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b="1">
                <a:solidFill>
                  <a:srgbClr val="E26F6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METTERE ALLA PROVA</a:t>
            </a:r>
          </a:p>
        </p:txBody>
      </p:sp>
      <p:sp>
        <p:nvSpPr>
          <p:cNvPr id="8" name="Freeform 8"/>
          <p:cNvSpPr/>
          <p:nvPr/>
        </p:nvSpPr>
        <p:spPr>
          <a:xfrm>
            <a:off x="13588114" y="5441221"/>
            <a:ext cx="2158898" cy="2158898"/>
          </a:xfrm>
          <a:custGeom>
            <a:avLst/>
            <a:gdLst/>
            <a:ahLst/>
            <a:cxnLst/>
            <a:rect l="l" t="t" r="r" b="b"/>
            <a:pathLst>
              <a:path w="2158898" h="2158898">
                <a:moveTo>
                  <a:pt x="0" y="0"/>
                </a:moveTo>
                <a:lnTo>
                  <a:pt x="2158898" y="0"/>
                </a:lnTo>
                <a:lnTo>
                  <a:pt x="2158898" y="2158898"/>
                </a:lnTo>
                <a:lnTo>
                  <a:pt x="0" y="21588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9" name="TextBox 9"/>
          <p:cNvSpPr txBox="1"/>
          <p:nvPr/>
        </p:nvSpPr>
        <p:spPr>
          <a:xfrm>
            <a:off x="13856199" y="5945677"/>
            <a:ext cx="1622729" cy="1035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39"/>
              </a:lnSpc>
              <a:spcBef>
                <a:spcPct val="0"/>
              </a:spcBef>
            </a:pPr>
            <a:r>
              <a:rPr lang="en-US" sz="60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=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075826" y="7943019"/>
            <a:ext cx="5183474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b="1">
                <a:solidFill>
                  <a:srgbClr val="AABD8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CREARE OCCASIONI DI PARTECIPAZIONE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925961" y="5522392"/>
            <a:ext cx="6436077" cy="20777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29"/>
              </a:lnSpc>
            </a:pPr>
            <a:r>
              <a:rPr lang="en-US" sz="2949">
                <a:solidFill>
                  <a:srgbClr val="1F2B5B"/>
                </a:solidFill>
                <a:latin typeface="Open Sans"/>
                <a:ea typeface="Open Sans"/>
                <a:cs typeface="Open Sans"/>
                <a:sym typeface="Open Sans"/>
              </a:rPr>
              <a:t>L’obiettivo non è “dimostrare quanto si ricorda”, ma usare e valorizzare ciò che è ancora possibile fare.</a:t>
            </a:r>
          </a:p>
          <a:p>
            <a:pPr algn="ctr">
              <a:lnSpc>
                <a:spcPts val="4129"/>
              </a:lnSpc>
              <a:spcBef>
                <a:spcPct val="0"/>
              </a:spcBef>
            </a:pPr>
            <a:endParaRPr lang="en-US" sz="2949">
              <a:solidFill>
                <a:srgbClr val="1F2B5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928550" y="326806"/>
            <a:ext cx="2616539" cy="625694"/>
          </a:xfrm>
          <a:custGeom>
            <a:avLst/>
            <a:gdLst/>
            <a:ahLst/>
            <a:cxnLst/>
            <a:rect l="l" t="t" r="r" b="b"/>
            <a:pathLst>
              <a:path w="2616539" h="625694">
                <a:moveTo>
                  <a:pt x="0" y="0"/>
                </a:moveTo>
                <a:lnTo>
                  <a:pt x="2616540" y="0"/>
                </a:lnTo>
                <a:lnTo>
                  <a:pt x="2616540" y="625694"/>
                </a:lnTo>
                <a:lnTo>
                  <a:pt x="0" y="6256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Freeform 3"/>
          <p:cNvSpPr/>
          <p:nvPr/>
        </p:nvSpPr>
        <p:spPr>
          <a:xfrm rot="5400000">
            <a:off x="-2298605" y="2281231"/>
            <a:ext cx="10507910" cy="5910699"/>
          </a:xfrm>
          <a:custGeom>
            <a:avLst/>
            <a:gdLst/>
            <a:ahLst/>
            <a:cxnLst/>
            <a:rect l="l" t="t" r="r" b="b"/>
            <a:pathLst>
              <a:path w="10507910" h="5910699">
                <a:moveTo>
                  <a:pt x="0" y="0"/>
                </a:moveTo>
                <a:lnTo>
                  <a:pt x="10507909" y="0"/>
                </a:lnTo>
                <a:lnTo>
                  <a:pt x="10507909" y="5910699"/>
                </a:lnTo>
                <a:lnTo>
                  <a:pt x="0" y="59106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4" name="TextBox 4"/>
          <p:cNvSpPr txBox="1"/>
          <p:nvPr/>
        </p:nvSpPr>
        <p:spPr>
          <a:xfrm>
            <a:off x="6787247" y="544403"/>
            <a:ext cx="7264755" cy="2870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  <a:spcBef>
                <a:spcPct val="0"/>
              </a:spcBef>
            </a:pPr>
            <a:r>
              <a:rPr lang="en-US" sz="5499" b="1" i="1">
                <a:solidFill>
                  <a:srgbClr val="106DB5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Cervello e stimolazione cognitiva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80142" y="3948939"/>
            <a:ext cx="8938612" cy="44062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09"/>
              </a:lnSpc>
            </a:pPr>
            <a:r>
              <a:rPr lang="en-US" sz="3149">
                <a:solidFill>
                  <a:srgbClr val="1F2B5B"/>
                </a:solidFill>
                <a:latin typeface="Open Sans"/>
                <a:ea typeface="Open Sans"/>
                <a:cs typeface="Open Sans"/>
                <a:sym typeface="Open Sans"/>
              </a:rPr>
              <a:t>La stimolazione cognitiva mira a </a:t>
            </a:r>
            <a:r>
              <a:rPr lang="en-US" sz="3149" b="1">
                <a:solidFill>
                  <a:srgbClr val="1F2B5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sostenere le cellule cerebrali</a:t>
            </a:r>
          </a:p>
          <a:p>
            <a:pPr algn="l">
              <a:lnSpc>
                <a:spcPts val="4409"/>
              </a:lnSpc>
            </a:pPr>
            <a:r>
              <a:rPr lang="en-US" sz="3149" b="1">
                <a:solidFill>
                  <a:srgbClr val="1F2B5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ancora attive</a:t>
            </a:r>
            <a:r>
              <a:rPr lang="en-US" sz="3149">
                <a:solidFill>
                  <a:srgbClr val="1F2B5B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  <a:p>
            <a:pPr algn="l">
              <a:lnSpc>
                <a:spcPts val="4409"/>
              </a:lnSpc>
            </a:pPr>
            <a:endParaRPr lang="en-US" sz="3149">
              <a:solidFill>
                <a:srgbClr val="1F2B5B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4409"/>
              </a:lnSpc>
              <a:spcBef>
                <a:spcPct val="0"/>
              </a:spcBef>
            </a:pPr>
            <a:r>
              <a:rPr lang="en-US" sz="3149">
                <a:solidFill>
                  <a:srgbClr val="1F2B5B"/>
                </a:solidFill>
                <a:latin typeface="Open Sans"/>
                <a:ea typeface="Open Sans"/>
                <a:cs typeface="Open Sans"/>
                <a:sym typeface="Open Sans"/>
              </a:rPr>
              <a:t>Se un neurone danneggiato è collegato a un neurone sano, rendere quest'ultimo più attivo può avere un effetto positivo sulla cellula in fase di degenerazione.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002625" y="0"/>
            <a:ext cx="5143500" cy="5143500"/>
          </a:xfrm>
          <a:custGeom>
            <a:avLst/>
            <a:gdLst/>
            <a:ahLst/>
            <a:cxnLst/>
            <a:rect l="l" t="t" r="r" b="b"/>
            <a:pathLst>
              <a:path w="5143500" h="5143500">
                <a:moveTo>
                  <a:pt x="0" y="0"/>
                </a:moveTo>
                <a:lnTo>
                  <a:pt x="5143500" y="0"/>
                </a:lnTo>
                <a:lnTo>
                  <a:pt x="5143500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2639" b="-10693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Freeform 3"/>
          <p:cNvSpPr/>
          <p:nvPr/>
        </p:nvSpPr>
        <p:spPr>
          <a:xfrm>
            <a:off x="14002625" y="5143500"/>
            <a:ext cx="5519910" cy="5519910"/>
          </a:xfrm>
          <a:custGeom>
            <a:avLst/>
            <a:gdLst/>
            <a:ahLst/>
            <a:cxnLst/>
            <a:rect l="l" t="t" r="r" b="b"/>
            <a:pathLst>
              <a:path w="5519910" h="5519910">
                <a:moveTo>
                  <a:pt x="0" y="0"/>
                </a:moveTo>
                <a:lnTo>
                  <a:pt x="5519910" y="0"/>
                </a:lnTo>
                <a:lnTo>
                  <a:pt x="5519910" y="5519910"/>
                </a:lnTo>
                <a:lnTo>
                  <a:pt x="0" y="55199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3486" b="-19846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4" name="Freeform 4"/>
          <p:cNvSpPr/>
          <p:nvPr/>
        </p:nvSpPr>
        <p:spPr>
          <a:xfrm>
            <a:off x="-1234535" y="-376410"/>
            <a:ext cx="5519910" cy="5519910"/>
          </a:xfrm>
          <a:custGeom>
            <a:avLst/>
            <a:gdLst/>
            <a:ahLst/>
            <a:cxnLst/>
            <a:rect l="l" t="t" r="r" b="b"/>
            <a:pathLst>
              <a:path w="5519910" h="5519910">
                <a:moveTo>
                  <a:pt x="0" y="0"/>
                </a:moveTo>
                <a:lnTo>
                  <a:pt x="5519910" y="0"/>
                </a:lnTo>
                <a:lnTo>
                  <a:pt x="5519910" y="5519910"/>
                </a:lnTo>
                <a:lnTo>
                  <a:pt x="0" y="55199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8943" b="-24389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5" name="Freeform 5"/>
          <p:cNvSpPr/>
          <p:nvPr/>
        </p:nvSpPr>
        <p:spPr>
          <a:xfrm>
            <a:off x="-1234535" y="5143500"/>
            <a:ext cx="5519910" cy="5519910"/>
          </a:xfrm>
          <a:custGeom>
            <a:avLst/>
            <a:gdLst/>
            <a:ahLst/>
            <a:cxnLst/>
            <a:rect l="l" t="t" r="r" b="b"/>
            <a:pathLst>
              <a:path w="5519910" h="5519910">
                <a:moveTo>
                  <a:pt x="0" y="0"/>
                </a:moveTo>
                <a:lnTo>
                  <a:pt x="5519910" y="0"/>
                </a:lnTo>
                <a:lnTo>
                  <a:pt x="5519910" y="5519910"/>
                </a:lnTo>
                <a:lnTo>
                  <a:pt x="0" y="551991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20685" b="-12648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6" name="TextBox 6"/>
          <p:cNvSpPr txBox="1"/>
          <p:nvPr/>
        </p:nvSpPr>
        <p:spPr>
          <a:xfrm>
            <a:off x="4600789" y="484895"/>
            <a:ext cx="9086422" cy="189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  <a:spcBef>
                <a:spcPct val="0"/>
              </a:spcBef>
            </a:pPr>
            <a:r>
              <a:rPr lang="en-US" sz="5499" b="1" i="1">
                <a:solidFill>
                  <a:srgbClr val="106DB5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Quali funzioni possiamo stimolare?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051180" y="2630635"/>
            <a:ext cx="14185640" cy="6853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54"/>
              </a:lnSpc>
            </a:pPr>
            <a:r>
              <a:rPr lang="en-US" sz="4600" b="1">
                <a:solidFill>
                  <a:srgbClr val="1F2B5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ORIENTAMENTO</a:t>
            </a:r>
          </a:p>
          <a:p>
            <a:pPr algn="ctr">
              <a:lnSpc>
                <a:spcPts val="9154"/>
              </a:lnSpc>
            </a:pPr>
            <a:r>
              <a:rPr lang="en-US" sz="4600" b="1">
                <a:solidFill>
                  <a:srgbClr val="1F2B5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ATTENZIONE </a:t>
            </a:r>
          </a:p>
          <a:p>
            <a:pPr algn="ctr">
              <a:lnSpc>
                <a:spcPts val="9154"/>
              </a:lnSpc>
            </a:pPr>
            <a:r>
              <a:rPr lang="en-US" sz="4600" b="1">
                <a:solidFill>
                  <a:srgbClr val="1F2B5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MEMORIA</a:t>
            </a:r>
          </a:p>
          <a:p>
            <a:pPr algn="ctr">
              <a:lnSpc>
                <a:spcPts val="9154"/>
              </a:lnSpc>
            </a:pPr>
            <a:r>
              <a:rPr lang="en-US" sz="4600" b="1">
                <a:solidFill>
                  <a:srgbClr val="1F2B5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LINGUAGGIO</a:t>
            </a:r>
          </a:p>
          <a:p>
            <a:pPr algn="ctr">
              <a:lnSpc>
                <a:spcPts val="9154"/>
              </a:lnSpc>
            </a:pPr>
            <a:r>
              <a:rPr lang="en-US" sz="4600" b="1">
                <a:solidFill>
                  <a:srgbClr val="1F2B5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RAGIONAMENTO</a:t>
            </a:r>
          </a:p>
          <a:p>
            <a:pPr algn="ctr">
              <a:lnSpc>
                <a:spcPts val="9154"/>
              </a:lnSpc>
            </a:pPr>
            <a:r>
              <a:rPr lang="en-US" sz="4600" b="1">
                <a:solidFill>
                  <a:srgbClr val="1F2B5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ABILITÀ VISUO-SPAZIALI</a:t>
            </a:r>
          </a:p>
        </p:txBody>
      </p:sp>
      <p:sp>
        <p:nvSpPr>
          <p:cNvPr id="8" name="Freeform 8"/>
          <p:cNvSpPr/>
          <p:nvPr/>
        </p:nvSpPr>
        <p:spPr>
          <a:xfrm>
            <a:off x="14928550" y="326806"/>
            <a:ext cx="2616539" cy="625694"/>
          </a:xfrm>
          <a:custGeom>
            <a:avLst/>
            <a:gdLst/>
            <a:ahLst/>
            <a:cxnLst/>
            <a:rect l="l" t="t" r="r" b="b"/>
            <a:pathLst>
              <a:path w="2616539" h="625694">
                <a:moveTo>
                  <a:pt x="0" y="0"/>
                </a:moveTo>
                <a:lnTo>
                  <a:pt x="2616540" y="0"/>
                </a:lnTo>
                <a:lnTo>
                  <a:pt x="2616540" y="625694"/>
                </a:lnTo>
                <a:lnTo>
                  <a:pt x="0" y="62569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928550" y="326806"/>
            <a:ext cx="2616539" cy="625694"/>
          </a:xfrm>
          <a:custGeom>
            <a:avLst/>
            <a:gdLst/>
            <a:ahLst/>
            <a:cxnLst/>
            <a:rect l="l" t="t" r="r" b="b"/>
            <a:pathLst>
              <a:path w="2616539" h="625694">
                <a:moveTo>
                  <a:pt x="0" y="0"/>
                </a:moveTo>
                <a:lnTo>
                  <a:pt x="2616540" y="0"/>
                </a:lnTo>
                <a:lnTo>
                  <a:pt x="2616540" y="625694"/>
                </a:lnTo>
                <a:lnTo>
                  <a:pt x="0" y="6256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TextBox 3"/>
          <p:cNvSpPr txBox="1"/>
          <p:nvPr/>
        </p:nvSpPr>
        <p:spPr>
          <a:xfrm>
            <a:off x="2051180" y="933450"/>
            <a:ext cx="14185640" cy="189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  <a:spcBef>
                <a:spcPct val="0"/>
              </a:spcBef>
            </a:pPr>
            <a:r>
              <a:rPr lang="en-US" sz="5499" b="1" i="1">
                <a:solidFill>
                  <a:srgbClr val="106DB5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Come viene costruita una stimolazione cognitiva?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642058" y="3622783"/>
            <a:ext cx="1181071" cy="1181071"/>
            <a:chOff x="0" y="0"/>
            <a:chExt cx="1574762" cy="157476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74800" cy="1574800"/>
            </a:xfrm>
            <a:custGeom>
              <a:avLst/>
              <a:gdLst/>
              <a:ahLst/>
              <a:cxnLst/>
              <a:rect l="l" t="t" r="r" b="b"/>
              <a:pathLst>
                <a:path w="1574800" h="1574800">
                  <a:moveTo>
                    <a:pt x="0" y="787400"/>
                  </a:moveTo>
                  <a:cubicBezTo>
                    <a:pt x="0" y="352552"/>
                    <a:pt x="352552" y="0"/>
                    <a:pt x="787400" y="0"/>
                  </a:cubicBezTo>
                  <a:cubicBezTo>
                    <a:pt x="1222248" y="0"/>
                    <a:pt x="1574800" y="352552"/>
                    <a:pt x="1574800" y="787400"/>
                  </a:cubicBezTo>
                  <a:cubicBezTo>
                    <a:pt x="1574800" y="1222248"/>
                    <a:pt x="1222248" y="1574800"/>
                    <a:pt x="787400" y="1574800"/>
                  </a:cubicBezTo>
                  <a:cubicBezTo>
                    <a:pt x="352552" y="1574800"/>
                    <a:pt x="0" y="1222248"/>
                    <a:pt x="0" y="787400"/>
                  </a:cubicBezTo>
                  <a:close/>
                </a:path>
              </a:pathLst>
            </a:custGeom>
            <a:solidFill>
              <a:srgbClr val="83A1C0"/>
            </a:solidFill>
            <a:ln w="14299" cap="sq">
              <a:solidFill>
                <a:srgbClr val="83A1C0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642058" y="3664536"/>
            <a:ext cx="1166774" cy="1139318"/>
            <a:chOff x="0" y="0"/>
            <a:chExt cx="1555699" cy="151909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555695" cy="1519097"/>
            </a:xfrm>
            <a:custGeom>
              <a:avLst/>
              <a:gdLst/>
              <a:ahLst/>
              <a:cxnLst/>
              <a:rect l="l" t="t" r="r" b="b"/>
              <a:pathLst>
                <a:path w="1555695" h="1519097">
                  <a:moveTo>
                    <a:pt x="0" y="0"/>
                  </a:moveTo>
                  <a:lnTo>
                    <a:pt x="1555695" y="0"/>
                  </a:lnTo>
                  <a:lnTo>
                    <a:pt x="1555695" y="1519097"/>
                  </a:lnTo>
                  <a:lnTo>
                    <a:pt x="0" y="151909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5284" r="-75284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0"/>
              <a:ext cx="1555699" cy="151909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422"/>
                </a:lnSpc>
              </a:pPr>
              <a:r>
                <a:rPr lang="en-US" sz="2852" b="1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2857152" y="4096633"/>
            <a:ext cx="2127647" cy="68637"/>
            <a:chOff x="0" y="0"/>
            <a:chExt cx="2836862" cy="9151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836799" cy="91567"/>
            </a:xfrm>
            <a:custGeom>
              <a:avLst/>
              <a:gdLst/>
              <a:ahLst/>
              <a:cxnLst/>
              <a:rect l="l" t="t" r="r" b="b"/>
              <a:pathLst>
                <a:path w="2836799" h="91567">
                  <a:moveTo>
                    <a:pt x="0" y="0"/>
                  </a:moveTo>
                  <a:lnTo>
                    <a:pt x="2836799" y="0"/>
                  </a:lnTo>
                  <a:lnTo>
                    <a:pt x="2836799" y="91567"/>
                  </a:lnTo>
                  <a:lnTo>
                    <a:pt x="0" y="91567"/>
                  </a:lnTo>
                  <a:close/>
                </a:path>
              </a:pathLst>
            </a:custGeom>
            <a:solidFill>
              <a:srgbClr val="BEC6C2"/>
            </a:solid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356298" y="5126476"/>
            <a:ext cx="1738865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2"/>
              </a:lnSpc>
            </a:pPr>
            <a:r>
              <a:rPr lang="en-US" sz="2401">
                <a:solidFill>
                  <a:srgbClr val="353F3F"/>
                </a:solidFill>
                <a:latin typeface="Open Sans"/>
                <a:ea typeface="Open Sans"/>
                <a:cs typeface="Open Sans"/>
                <a:sym typeface="Open Sans"/>
              </a:rPr>
              <a:t>Conoscere</a:t>
            </a:r>
          </a:p>
          <a:p>
            <a:pPr algn="ctr">
              <a:lnSpc>
                <a:spcPts val="2882"/>
              </a:lnSpc>
            </a:pPr>
            <a:r>
              <a:rPr lang="en-US" sz="2401">
                <a:solidFill>
                  <a:srgbClr val="353F3F"/>
                </a:solidFill>
                <a:latin typeface="Open Sans"/>
                <a:ea typeface="Open Sans"/>
                <a:cs typeface="Open Sans"/>
                <a:sym typeface="Open Sans"/>
              </a:rPr>
              <a:t>la persona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5101185" y="3622783"/>
            <a:ext cx="1181071" cy="1181071"/>
            <a:chOff x="0" y="0"/>
            <a:chExt cx="1574762" cy="157476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574800" cy="1574800"/>
            </a:xfrm>
            <a:custGeom>
              <a:avLst/>
              <a:gdLst/>
              <a:ahLst/>
              <a:cxnLst/>
              <a:rect l="l" t="t" r="r" b="b"/>
              <a:pathLst>
                <a:path w="1574800" h="1574800">
                  <a:moveTo>
                    <a:pt x="0" y="787400"/>
                  </a:moveTo>
                  <a:cubicBezTo>
                    <a:pt x="0" y="352552"/>
                    <a:pt x="352552" y="0"/>
                    <a:pt x="787400" y="0"/>
                  </a:cubicBezTo>
                  <a:cubicBezTo>
                    <a:pt x="1222248" y="0"/>
                    <a:pt x="1574800" y="352552"/>
                    <a:pt x="1574800" y="787400"/>
                  </a:cubicBezTo>
                  <a:cubicBezTo>
                    <a:pt x="1574800" y="1222248"/>
                    <a:pt x="1222248" y="1574800"/>
                    <a:pt x="787400" y="1574800"/>
                  </a:cubicBezTo>
                  <a:cubicBezTo>
                    <a:pt x="352552" y="1574800"/>
                    <a:pt x="0" y="1222248"/>
                    <a:pt x="0" y="787400"/>
                  </a:cubicBezTo>
                  <a:close/>
                </a:path>
              </a:pathLst>
            </a:custGeom>
            <a:solidFill>
              <a:srgbClr val="88A491"/>
            </a:solidFill>
            <a:ln w="14299" cap="sq">
              <a:solidFill>
                <a:srgbClr val="88A491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108338" y="3657378"/>
            <a:ext cx="1166774" cy="1139314"/>
            <a:chOff x="0" y="0"/>
            <a:chExt cx="1555699" cy="151908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555695" cy="1519091"/>
            </a:xfrm>
            <a:custGeom>
              <a:avLst/>
              <a:gdLst/>
              <a:ahLst/>
              <a:cxnLst/>
              <a:rect l="l" t="t" r="r" b="b"/>
              <a:pathLst>
                <a:path w="1555695" h="1519091">
                  <a:moveTo>
                    <a:pt x="0" y="0"/>
                  </a:moveTo>
                  <a:lnTo>
                    <a:pt x="1555695" y="0"/>
                  </a:lnTo>
                  <a:lnTo>
                    <a:pt x="1555695" y="1519091"/>
                  </a:lnTo>
                  <a:lnTo>
                    <a:pt x="0" y="151909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5284" r="-75284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0"/>
              <a:ext cx="1555699" cy="151908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422"/>
                </a:lnSpc>
              </a:pPr>
              <a:r>
                <a:rPr lang="en-US" sz="2852" b="1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2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316289" y="4096633"/>
            <a:ext cx="2127647" cy="68637"/>
            <a:chOff x="0" y="0"/>
            <a:chExt cx="2836862" cy="9151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836799" cy="91567"/>
            </a:xfrm>
            <a:custGeom>
              <a:avLst/>
              <a:gdLst/>
              <a:ahLst/>
              <a:cxnLst/>
              <a:rect l="l" t="t" r="r" b="b"/>
              <a:pathLst>
                <a:path w="2836799" h="91567">
                  <a:moveTo>
                    <a:pt x="0" y="0"/>
                  </a:moveTo>
                  <a:lnTo>
                    <a:pt x="2836799" y="0"/>
                  </a:lnTo>
                  <a:lnTo>
                    <a:pt x="2836799" y="91567"/>
                  </a:lnTo>
                  <a:lnTo>
                    <a:pt x="0" y="91567"/>
                  </a:lnTo>
                  <a:close/>
                </a:path>
              </a:pathLst>
            </a:custGeom>
            <a:solidFill>
              <a:srgbClr val="BEC6C2"/>
            </a:solid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4815426" y="5126476"/>
            <a:ext cx="1738865" cy="1076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2"/>
              </a:lnSpc>
            </a:pPr>
            <a:r>
              <a:rPr lang="en-US" sz="2401">
                <a:solidFill>
                  <a:srgbClr val="353F3F"/>
                </a:solidFill>
                <a:latin typeface="Open Sans"/>
                <a:ea typeface="Open Sans"/>
                <a:cs typeface="Open Sans"/>
                <a:sym typeface="Open Sans"/>
              </a:rPr>
              <a:t>Individuare</a:t>
            </a:r>
          </a:p>
          <a:p>
            <a:pPr algn="ctr">
              <a:lnSpc>
                <a:spcPts val="2882"/>
              </a:lnSpc>
            </a:pPr>
            <a:r>
              <a:rPr lang="en-US" sz="2401">
                <a:solidFill>
                  <a:srgbClr val="353F3F"/>
                </a:solidFill>
                <a:latin typeface="Open Sans"/>
                <a:ea typeface="Open Sans"/>
                <a:cs typeface="Open Sans"/>
                <a:sym typeface="Open Sans"/>
              </a:rPr>
              <a:t>abilità e difficoltà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8560322" y="3622783"/>
            <a:ext cx="1181071" cy="1181071"/>
            <a:chOff x="0" y="0"/>
            <a:chExt cx="1574762" cy="1574762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574800" cy="1574800"/>
            </a:xfrm>
            <a:custGeom>
              <a:avLst/>
              <a:gdLst/>
              <a:ahLst/>
              <a:cxnLst/>
              <a:rect l="l" t="t" r="r" b="b"/>
              <a:pathLst>
                <a:path w="1574800" h="1574800">
                  <a:moveTo>
                    <a:pt x="0" y="787400"/>
                  </a:moveTo>
                  <a:cubicBezTo>
                    <a:pt x="0" y="352552"/>
                    <a:pt x="352552" y="0"/>
                    <a:pt x="787400" y="0"/>
                  </a:cubicBezTo>
                  <a:cubicBezTo>
                    <a:pt x="1222248" y="0"/>
                    <a:pt x="1574800" y="352552"/>
                    <a:pt x="1574800" y="787400"/>
                  </a:cubicBezTo>
                  <a:cubicBezTo>
                    <a:pt x="1574800" y="1222248"/>
                    <a:pt x="1222248" y="1574800"/>
                    <a:pt x="787400" y="1574800"/>
                  </a:cubicBezTo>
                  <a:cubicBezTo>
                    <a:pt x="352552" y="1574800"/>
                    <a:pt x="0" y="1222248"/>
                    <a:pt x="0" y="787400"/>
                  </a:cubicBezTo>
                  <a:close/>
                </a:path>
              </a:pathLst>
            </a:custGeom>
            <a:solidFill>
              <a:srgbClr val="CD8470"/>
            </a:solidFill>
            <a:ln w="14299" cap="sq">
              <a:solidFill>
                <a:srgbClr val="CD8470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8567476" y="3657378"/>
            <a:ext cx="1166774" cy="1139314"/>
            <a:chOff x="0" y="0"/>
            <a:chExt cx="1555699" cy="1519085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555695" cy="1519091"/>
            </a:xfrm>
            <a:custGeom>
              <a:avLst/>
              <a:gdLst/>
              <a:ahLst/>
              <a:cxnLst/>
              <a:rect l="l" t="t" r="r" b="b"/>
              <a:pathLst>
                <a:path w="1555695" h="1519091">
                  <a:moveTo>
                    <a:pt x="0" y="0"/>
                  </a:moveTo>
                  <a:lnTo>
                    <a:pt x="1555695" y="0"/>
                  </a:lnTo>
                  <a:lnTo>
                    <a:pt x="1555695" y="1519091"/>
                  </a:lnTo>
                  <a:lnTo>
                    <a:pt x="0" y="151909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5284" r="-75284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0"/>
              <a:ext cx="1555699" cy="151908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422"/>
                </a:lnSpc>
              </a:pPr>
              <a:r>
                <a:rPr lang="en-US" sz="2852" b="1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3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9775427" y="4096633"/>
            <a:ext cx="2127647" cy="68637"/>
            <a:chOff x="0" y="0"/>
            <a:chExt cx="2836862" cy="91516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2836799" cy="91567"/>
            </a:xfrm>
            <a:custGeom>
              <a:avLst/>
              <a:gdLst/>
              <a:ahLst/>
              <a:cxnLst/>
              <a:rect l="l" t="t" r="r" b="b"/>
              <a:pathLst>
                <a:path w="2836799" h="91567">
                  <a:moveTo>
                    <a:pt x="0" y="0"/>
                  </a:moveTo>
                  <a:lnTo>
                    <a:pt x="2836799" y="0"/>
                  </a:lnTo>
                  <a:lnTo>
                    <a:pt x="2836799" y="91567"/>
                  </a:lnTo>
                  <a:lnTo>
                    <a:pt x="0" y="91567"/>
                  </a:lnTo>
                  <a:close/>
                </a:path>
              </a:pathLst>
            </a:custGeom>
            <a:solidFill>
              <a:srgbClr val="BEC6C2"/>
            </a:solid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8274563" y="5126476"/>
            <a:ext cx="1738865" cy="1076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2"/>
              </a:lnSpc>
            </a:pPr>
            <a:r>
              <a:rPr lang="en-US" sz="2401">
                <a:solidFill>
                  <a:srgbClr val="353F3F"/>
                </a:solidFill>
                <a:latin typeface="Open Sans"/>
                <a:ea typeface="Open Sans"/>
                <a:cs typeface="Open Sans"/>
                <a:sym typeface="Open Sans"/>
              </a:rPr>
              <a:t>Scegliere attività</a:t>
            </a:r>
          </a:p>
          <a:p>
            <a:pPr algn="ctr">
              <a:lnSpc>
                <a:spcPts val="2882"/>
              </a:lnSpc>
            </a:pPr>
            <a:r>
              <a:rPr lang="en-US" sz="2401">
                <a:solidFill>
                  <a:srgbClr val="353F3F"/>
                </a:solidFill>
                <a:latin typeface="Open Sans"/>
                <a:ea typeface="Open Sans"/>
                <a:cs typeface="Open Sans"/>
                <a:sym typeface="Open Sans"/>
              </a:rPr>
              <a:t>adeguate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12019459" y="3622783"/>
            <a:ext cx="1181071" cy="1181071"/>
            <a:chOff x="0" y="0"/>
            <a:chExt cx="1574762" cy="1574762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574800" cy="1574800"/>
            </a:xfrm>
            <a:custGeom>
              <a:avLst/>
              <a:gdLst/>
              <a:ahLst/>
              <a:cxnLst/>
              <a:rect l="l" t="t" r="r" b="b"/>
              <a:pathLst>
                <a:path w="1574800" h="1574800">
                  <a:moveTo>
                    <a:pt x="0" y="787400"/>
                  </a:moveTo>
                  <a:cubicBezTo>
                    <a:pt x="0" y="352552"/>
                    <a:pt x="352552" y="0"/>
                    <a:pt x="787400" y="0"/>
                  </a:cubicBezTo>
                  <a:cubicBezTo>
                    <a:pt x="1222248" y="0"/>
                    <a:pt x="1574800" y="352552"/>
                    <a:pt x="1574800" y="787400"/>
                  </a:cubicBezTo>
                  <a:cubicBezTo>
                    <a:pt x="1574800" y="1222248"/>
                    <a:pt x="1222248" y="1574800"/>
                    <a:pt x="787400" y="1574800"/>
                  </a:cubicBezTo>
                  <a:cubicBezTo>
                    <a:pt x="352552" y="1574800"/>
                    <a:pt x="0" y="1222248"/>
                    <a:pt x="0" y="787400"/>
                  </a:cubicBezTo>
                  <a:close/>
                </a:path>
              </a:pathLst>
            </a:custGeom>
            <a:solidFill>
              <a:srgbClr val="A991AB"/>
            </a:solidFill>
            <a:ln w="14299" cap="sq">
              <a:solidFill>
                <a:srgbClr val="A991AB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2026603" y="3657378"/>
            <a:ext cx="1166774" cy="1139314"/>
            <a:chOff x="0" y="0"/>
            <a:chExt cx="1555699" cy="1519085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555695" cy="1519091"/>
            </a:xfrm>
            <a:custGeom>
              <a:avLst/>
              <a:gdLst/>
              <a:ahLst/>
              <a:cxnLst/>
              <a:rect l="l" t="t" r="r" b="b"/>
              <a:pathLst>
                <a:path w="1555695" h="1519091">
                  <a:moveTo>
                    <a:pt x="0" y="0"/>
                  </a:moveTo>
                  <a:lnTo>
                    <a:pt x="1555695" y="0"/>
                  </a:lnTo>
                  <a:lnTo>
                    <a:pt x="1555695" y="1519091"/>
                  </a:lnTo>
                  <a:lnTo>
                    <a:pt x="0" y="151909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5284" r="-75284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0"/>
              <a:ext cx="1555699" cy="151908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422"/>
                </a:lnSpc>
              </a:pPr>
              <a:r>
                <a:rPr lang="en-US" sz="2852" b="1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4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3234554" y="4096633"/>
            <a:ext cx="2127647" cy="68637"/>
            <a:chOff x="0" y="0"/>
            <a:chExt cx="2836862" cy="91516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836799" cy="91567"/>
            </a:xfrm>
            <a:custGeom>
              <a:avLst/>
              <a:gdLst/>
              <a:ahLst/>
              <a:cxnLst/>
              <a:rect l="l" t="t" r="r" b="b"/>
              <a:pathLst>
                <a:path w="2836799" h="91567">
                  <a:moveTo>
                    <a:pt x="0" y="0"/>
                  </a:moveTo>
                  <a:lnTo>
                    <a:pt x="2836799" y="0"/>
                  </a:lnTo>
                  <a:lnTo>
                    <a:pt x="2836799" y="91567"/>
                  </a:lnTo>
                  <a:lnTo>
                    <a:pt x="0" y="91567"/>
                  </a:lnTo>
                  <a:close/>
                </a:path>
              </a:pathLst>
            </a:custGeom>
            <a:solidFill>
              <a:srgbClr val="BEC6C2"/>
            </a:solid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11733700" y="5126476"/>
            <a:ext cx="1738865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2"/>
              </a:lnSpc>
            </a:pPr>
            <a:r>
              <a:rPr lang="en-US" sz="2401">
                <a:solidFill>
                  <a:srgbClr val="353F3F"/>
                </a:solidFill>
                <a:latin typeface="Open Sans"/>
                <a:ea typeface="Open Sans"/>
                <a:cs typeface="Open Sans"/>
                <a:sym typeface="Open Sans"/>
              </a:rPr>
              <a:t>Adattare la</a:t>
            </a:r>
          </a:p>
          <a:p>
            <a:pPr algn="ctr">
              <a:lnSpc>
                <a:spcPts val="2882"/>
              </a:lnSpc>
            </a:pPr>
            <a:r>
              <a:rPr lang="en-US" sz="2401">
                <a:solidFill>
                  <a:srgbClr val="353F3F"/>
                </a:solidFill>
                <a:latin typeface="Open Sans"/>
                <a:ea typeface="Open Sans"/>
                <a:cs typeface="Open Sans"/>
                <a:sym typeface="Open Sans"/>
              </a:rPr>
              <a:t>difficoltà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15478587" y="3622783"/>
            <a:ext cx="1181071" cy="1181071"/>
            <a:chOff x="0" y="0"/>
            <a:chExt cx="1574762" cy="1574762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574800" cy="1574800"/>
            </a:xfrm>
            <a:custGeom>
              <a:avLst/>
              <a:gdLst/>
              <a:ahLst/>
              <a:cxnLst/>
              <a:rect l="l" t="t" r="r" b="b"/>
              <a:pathLst>
                <a:path w="1574800" h="1574800">
                  <a:moveTo>
                    <a:pt x="0" y="787400"/>
                  </a:moveTo>
                  <a:cubicBezTo>
                    <a:pt x="0" y="352552"/>
                    <a:pt x="352552" y="0"/>
                    <a:pt x="787400" y="0"/>
                  </a:cubicBezTo>
                  <a:cubicBezTo>
                    <a:pt x="1222248" y="0"/>
                    <a:pt x="1574800" y="352552"/>
                    <a:pt x="1574800" y="787400"/>
                  </a:cubicBezTo>
                  <a:cubicBezTo>
                    <a:pt x="1574800" y="1222248"/>
                    <a:pt x="1222248" y="1574800"/>
                    <a:pt x="787400" y="1574800"/>
                  </a:cubicBezTo>
                  <a:cubicBezTo>
                    <a:pt x="352552" y="1574800"/>
                    <a:pt x="0" y="1222248"/>
                    <a:pt x="0" y="787400"/>
                  </a:cubicBezTo>
                  <a:close/>
                </a:path>
              </a:pathLst>
            </a:custGeom>
            <a:solidFill>
              <a:srgbClr val="3D7777"/>
            </a:solidFill>
            <a:ln w="14299" cap="sq">
              <a:solidFill>
                <a:srgbClr val="3D7777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5485740" y="3657378"/>
            <a:ext cx="1166774" cy="1139314"/>
            <a:chOff x="0" y="0"/>
            <a:chExt cx="1555699" cy="1519085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555695" cy="1519091"/>
            </a:xfrm>
            <a:custGeom>
              <a:avLst/>
              <a:gdLst/>
              <a:ahLst/>
              <a:cxnLst/>
              <a:rect l="l" t="t" r="r" b="b"/>
              <a:pathLst>
                <a:path w="1555695" h="1519091">
                  <a:moveTo>
                    <a:pt x="0" y="0"/>
                  </a:moveTo>
                  <a:lnTo>
                    <a:pt x="1555695" y="0"/>
                  </a:lnTo>
                  <a:lnTo>
                    <a:pt x="1555695" y="1519091"/>
                  </a:lnTo>
                  <a:lnTo>
                    <a:pt x="0" y="151909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5284" r="-75284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0"/>
              <a:ext cx="1555699" cy="151908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422"/>
                </a:lnSpc>
              </a:pPr>
              <a:r>
                <a:rPr lang="en-US" sz="2852" b="1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5</a:t>
              </a:r>
            </a:p>
          </p:txBody>
        </p:sp>
      </p:grpSp>
      <p:sp>
        <p:nvSpPr>
          <p:cNvPr id="41" name="TextBox 41"/>
          <p:cNvSpPr txBox="1"/>
          <p:nvPr/>
        </p:nvSpPr>
        <p:spPr>
          <a:xfrm>
            <a:off x="15192837" y="5126476"/>
            <a:ext cx="1738865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2"/>
              </a:lnSpc>
            </a:pPr>
            <a:r>
              <a:rPr lang="en-US" sz="2401">
                <a:solidFill>
                  <a:srgbClr val="353F3F"/>
                </a:solidFill>
                <a:latin typeface="Open Sans"/>
                <a:ea typeface="Open Sans"/>
                <a:cs typeface="Open Sans"/>
                <a:sym typeface="Open Sans"/>
              </a:rPr>
              <a:t>Osservare e</a:t>
            </a:r>
          </a:p>
          <a:p>
            <a:pPr algn="ctr">
              <a:lnSpc>
                <a:spcPts val="2882"/>
              </a:lnSpc>
            </a:pPr>
            <a:r>
              <a:rPr lang="en-US" sz="2401">
                <a:solidFill>
                  <a:srgbClr val="353F3F"/>
                </a:solidFill>
                <a:latin typeface="Open Sans"/>
                <a:ea typeface="Open Sans"/>
                <a:cs typeface="Open Sans"/>
                <a:sym typeface="Open Sans"/>
              </a:rPr>
              <a:t>monitorare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1731283" y="7469626"/>
            <a:ext cx="14839159" cy="1386973"/>
            <a:chOff x="0" y="0"/>
            <a:chExt cx="19785546" cy="1849298"/>
          </a:xfrm>
        </p:grpSpPr>
        <p:grpSp>
          <p:nvGrpSpPr>
            <p:cNvPr id="43" name="Group 43"/>
            <p:cNvGrpSpPr/>
            <p:nvPr/>
          </p:nvGrpSpPr>
          <p:grpSpPr>
            <a:xfrm>
              <a:off x="0" y="0"/>
              <a:ext cx="19785546" cy="1849298"/>
              <a:chOff x="0" y="0"/>
              <a:chExt cx="19785546" cy="1849298"/>
            </a:xfrm>
          </p:grpSpPr>
          <p:sp>
            <p:nvSpPr>
              <p:cNvPr id="44" name="Freeform 44"/>
              <p:cNvSpPr/>
              <p:nvPr/>
            </p:nvSpPr>
            <p:spPr>
              <a:xfrm>
                <a:off x="0" y="0"/>
                <a:ext cx="19785585" cy="1849247"/>
              </a:xfrm>
              <a:custGeom>
                <a:avLst/>
                <a:gdLst/>
                <a:ahLst/>
                <a:cxnLst/>
                <a:rect l="l" t="t" r="r" b="b"/>
                <a:pathLst>
                  <a:path w="19785585" h="1849247">
                    <a:moveTo>
                      <a:pt x="0" y="308229"/>
                    </a:moveTo>
                    <a:cubicBezTo>
                      <a:pt x="0" y="138049"/>
                      <a:pt x="138049" y="0"/>
                      <a:pt x="308229" y="0"/>
                    </a:cubicBezTo>
                    <a:lnTo>
                      <a:pt x="19477355" y="0"/>
                    </a:lnTo>
                    <a:cubicBezTo>
                      <a:pt x="19647536" y="0"/>
                      <a:pt x="19785585" y="138049"/>
                      <a:pt x="19785585" y="308229"/>
                    </a:cubicBezTo>
                    <a:lnTo>
                      <a:pt x="19785585" y="1541018"/>
                    </a:lnTo>
                    <a:cubicBezTo>
                      <a:pt x="19785585" y="1711198"/>
                      <a:pt x="19647536" y="1849247"/>
                      <a:pt x="19477355" y="1849247"/>
                    </a:cubicBezTo>
                    <a:lnTo>
                      <a:pt x="308229" y="1849247"/>
                    </a:lnTo>
                    <a:cubicBezTo>
                      <a:pt x="138049" y="1849247"/>
                      <a:pt x="0" y="1711325"/>
                      <a:pt x="0" y="1541018"/>
                    </a:cubicBezTo>
                    <a:close/>
                  </a:path>
                </a:pathLst>
              </a:custGeom>
              <a:solidFill>
                <a:srgbClr val="267CB9"/>
              </a:solidFill>
              <a:ln w="14299" cap="sq">
                <a:solidFill>
                  <a:srgbClr val="FFFFFF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it-IT"/>
              </a:p>
            </p:txBody>
          </p:sp>
        </p:grpSp>
        <p:sp>
          <p:nvSpPr>
            <p:cNvPr id="45" name="TextBox 45"/>
            <p:cNvSpPr txBox="1"/>
            <p:nvPr/>
          </p:nvSpPr>
          <p:spPr>
            <a:xfrm>
              <a:off x="680530" y="546341"/>
              <a:ext cx="18424500" cy="5461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42"/>
                </a:lnSpc>
              </a:pPr>
              <a:r>
                <a:rPr lang="en-US" sz="2702" b="1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La personalizzazione è fondamentale: stessa attività ≠ stesso livello di difficoltà per tutti.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928550" y="326806"/>
            <a:ext cx="2616539" cy="625694"/>
          </a:xfrm>
          <a:custGeom>
            <a:avLst/>
            <a:gdLst/>
            <a:ahLst/>
            <a:cxnLst/>
            <a:rect l="l" t="t" r="r" b="b"/>
            <a:pathLst>
              <a:path w="2616539" h="625694">
                <a:moveTo>
                  <a:pt x="0" y="0"/>
                </a:moveTo>
                <a:lnTo>
                  <a:pt x="2616540" y="0"/>
                </a:lnTo>
                <a:lnTo>
                  <a:pt x="2616540" y="625694"/>
                </a:lnTo>
                <a:lnTo>
                  <a:pt x="0" y="6256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Freeform 3"/>
          <p:cNvSpPr/>
          <p:nvPr/>
        </p:nvSpPr>
        <p:spPr>
          <a:xfrm>
            <a:off x="2694760" y="2114643"/>
            <a:ext cx="3595944" cy="3595944"/>
          </a:xfrm>
          <a:custGeom>
            <a:avLst/>
            <a:gdLst/>
            <a:ahLst/>
            <a:cxnLst/>
            <a:rect l="l" t="t" r="r" b="b"/>
            <a:pathLst>
              <a:path w="3595944" h="3595944">
                <a:moveTo>
                  <a:pt x="0" y="0"/>
                </a:moveTo>
                <a:lnTo>
                  <a:pt x="3595945" y="0"/>
                </a:lnTo>
                <a:lnTo>
                  <a:pt x="3595945" y="3595944"/>
                </a:lnTo>
                <a:lnTo>
                  <a:pt x="0" y="35959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9822" r="-553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4" name="Freeform 4"/>
          <p:cNvSpPr/>
          <p:nvPr/>
        </p:nvSpPr>
        <p:spPr>
          <a:xfrm>
            <a:off x="7445810" y="2114643"/>
            <a:ext cx="3407872" cy="3595944"/>
          </a:xfrm>
          <a:custGeom>
            <a:avLst/>
            <a:gdLst/>
            <a:ahLst/>
            <a:cxnLst/>
            <a:rect l="l" t="t" r="r" b="b"/>
            <a:pathLst>
              <a:path w="3407872" h="3595944">
                <a:moveTo>
                  <a:pt x="0" y="0"/>
                </a:moveTo>
                <a:lnTo>
                  <a:pt x="3407872" y="0"/>
                </a:lnTo>
                <a:lnTo>
                  <a:pt x="3407872" y="3595944"/>
                </a:lnTo>
                <a:lnTo>
                  <a:pt x="0" y="359594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5" name="Freeform 5"/>
          <p:cNvSpPr/>
          <p:nvPr/>
        </p:nvSpPr>
        <p:spPr>
          <a:xfrm>
            <a:off x="12006207" y="2123554"/>
            <a:ext cx="3587033" cy="3587033"/>
          </a:xfrm>
          <a:custGeom>
            <a:avLst/>
            <a:gdLst/>
            <a:ahLst/>
            <a:cxnLst/>
            <a:rect l="l" t="t" r="r" b="b"/>
            <a:pathLst>
              <a:path w="3587033" h="3587033">
                <a:moveTo>
                  <a:pt x="0" y="0"/>
                </a:moveTo>
                <a:lnTo>
                  <a:pt x="3587033" y="0"/>
                </a:lnTo>
                <a:lnTo>
                  <a:pt x="3587033" y="3587033"/>
                </a:lnTo>
                <a:lnTo>
                  <a:pt x="0" y="358703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r="-13333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6" name="Freeform 6"/>
          <p:cNvSpPr/>
          <p:nvPr/>
        </p:nvSpPr>
        <p:spPr>
          <a:xfrm>
            <a:off x="5228233" y="6093507"/>
            <a:ext cx="3587033" cy="3587033"/>
          </a:xfrm>
          <a:custGeom>
            <a:avLst/>
            <a:gdLst/>
            <a:ahLst/>
            <a:cxnLst/>
            <a:rect l="l" t="t" r="r" b="b"/>
            <a:pathLst>
              <a:path w="3587033" h="3587033">
                <a:moveTo>
                  <a:pt x="0" y="0"/>
                </a:moveTo>
                <a:lnTo>
                  <a:pt x="3587033" y="0"/>
                </a:lnTo>
                <a:lnTo>
                  <a:pt x="3587033" y="3587032"/>
                </a:lnTo>
                <a:lnTo>
                  <a:pt x="0" y="358703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25540" r="-14459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7" name="Freeform 7"/>
          <p:cNvSpPr/>
          <p:nvPr/>
        </p:nvSpPr>
        <p:spPr>
          <a:xfrm>
            <a:off x="9727287" y="6093507"/>
            <a:ext cx="3518020" cy="3518020"/>
          </a:xfrm>
          <a:custGeom>
            <a:avLst/>
            <a:gdLst/>
            <a:ahLst/>
            <a:cxnLst/>
            <a:rect l="l" t="t" r="r" b="b"/>
            <a:pathLst>
              <a:path w="3518020" h="3518020">
                <a:moveTo>
                  <a:pt x="0" y="0"/>
                </a:moveTo>
                <a:lnTo>
                  <a:pt x="3518020" y="0"/>
                </a:lnTo>
                <a:lnTo>
                  <a:pt x="3518020" y="3518019"/>
                </a:lnTo>
                <a:lnTo>
                  <a:pt x="0" y="351801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2329" b="-2329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8" name="TextBox 8"/>
          <p:cNvSpPr txBox="1"/>
          <p:nvPr/>
        </p:nvSpPr>
        <p:spPr>
          <a:xfrm>
            <a:off x="2051180" y="544403"/>
            <a:ext cx="14185640" cy="927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  <a:spcBef>
                <a:spcPct val="0"/>
              </a:spcBef>
            </a:pPr>
            <a:r>
              <a:rPr lang="en-US" sz="5499" b="1" i="1">
                <a:solidFill>
                  <a:srgbClr val="106DB5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Esempi di attività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928550" y="326806"/>
            <a:ext cx="2616539" cy="625694"/>
          </a:xfrm>
          <a:custGeom>
            <a:avLst/>
            <a:gdLst/>
            <a:ahLst/>
            <a:cxnLst/>
            <a:rect l="l" t="t" r="r" b="b"/>
            <a:pathLst>
              <a:path w="2616539" h="625694">
                <a:moveTo>
                  <a:pt x="0" y="0"/>
                </a:moveTo>
                <a:lnTo>
                  <a:pt x="2616540" y="0"/>
                </a:lnTo>
                <a:lnTo>
                  <a:pt x="2616540" y="625694"/>
                </a:lnTo>
                <a:lnTo>
                  <a:pt x="0" y="6256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TextBox 3"/>
          <p:cNvSpPr txBox="1"/>
          <p:nvPr/>
        </p:nvSpPr>
        <p:spPr>
          <a:xfrm>
            <a:off x="2632349" y="1221446"/>
            <a:ext cx="13023302" cy="927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  <a:spcBef>
                <a:spcPct val="0"/>
              </a:spcBef>
            </a:pPr>
            <a:r>
              <a:rPr lang="en-US" sz="5499" b="1" i="1">
                <a:solidFill>
                  <a:srgbClr val="106DB5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Cosa possiamo aspettarci?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45229" y="3042352"/>
            <a:ext cx="10523963" cy="428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83"/>
              </a:lnSpc>
            </a:pPr>
            <a:r>
              <a:rPr lang="en-US" sz="2902">
                <a:solidFill>
                  <a:srgbClr val="1F4A7A"/>
                </a:solidFill>
                <a:latin typeface="Open Sans"/>
                <a:ea typeface="Open Sans"/>
                <a:cs typeface="Open Sans"/>
                <a:sym typeface="Open Sans"/>
              </a:rPr>
              <a:t>La stimolazione cognitiva può contribuire a: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683901" y="3940826"/>
            <a:ext cx="494738" cy="494738"/>
            <a:chOff x="0" y="0"/>
            <a:chExt cx="659651" cy="659651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659651" cy="659651"/>
              <a:chOff x="0" y="0"/>
              <a:chExt cx="659651" cy="659651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659638" cy="659638"/>
              </a:xfrm>
              <a:custGeom>
                <a:avLst/>
                <a:gdLst/>
                <a:ahLst/>
                <a:cxnLst/>
                <a:rect l="l" t="t" r="r" b="b"/>
                <a:pathLst>
                  <a:path w="659638" h="659638">
                    <a:moveTo>
                      <a:pt x="0" y="329819"/>
                    </a:moveTo>
                    <a:cubicBezTo>
                      <a:pt x="0" y="147701"/>
                      <a:pt x="147701" y="0"/>
                      <a:pt x="329819" y="0"/>
                    </a:cubicBezTo>
                    <a:cubicBezTo>
                      <a:pt x="511937" y="0"/>
                      <a:pt x="659638" y="147701"/>
                      <a:pt x="659638" y="329819"/>
                    </a:cubicBezTo>
                    <a:cubicBezTo>
                      <a:pt x="659638" y="511937"/>
                      <a:pt x="511937" y="659638"/>
                      <a:pt x="329819" y="659638"/>
                    </a:cubicBezTo>
                    <a:cubicBezTo>
                      <a:pt x="147701" y="659638"/>
                      <a:pt x="0" y="511937"/>
                      <a:pt x="0" y="329819"/>
                    </a:cubicBezTo>
                    <a:close/>
                  </a:path>
                </a:pathLst>
              </a:custGeom>
              <a:solidFill>
                <a:srgbClr val="88A491"/>
              </a:solidFill>
              <a:ln w="14299" cap="sq">
                <a:solidFill>
                  <a:srgbClr val="88A491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it-IT"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>
              <a:off x="9538" y="46139"/>
              <a:ext cx="640575" cy="603974"/>
              <a:chOff x="0" y="0"/>
              <a:chExt cx="640575" cy="603974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640580" cy="603974"/>
              </a:xfrm>
              <a:custGeom>
                <a:avLst/>
                <a:gdLst/>
                <a:ahLst/>
                <a:cxnLst/>
                <a:rect l="l" t="t" r="r" b="b"/>
                <a:pathLst>
                  <a:path w="640580" h="603974">
                    <a:moveTo>
                      <a:pt x="0" y="0"/>
                    </a:moveTo>
                    <a:lnTo>
                      <a:pt x="640580" y="0"/>
                    </a:lnTo>
                    <a:lnTo>
                      <a:pt x="640580" y="603974"/>
                    </a:lnTo>
                    <a:lnTo>
                      <a:pt x="0" y="603974"/>
                    </a:lnTo>
                    <a:close/>
                  </a:path>
                </a:pathLst>
              </a:custGeom>
              <a:blipFill>
                <a:blip r:embed="rId3">
                  <a:alphaModFix amt="0"/>
                </a:blip>
                <a:stretch>
                  <a:fillRect l="-70971" r="-70971"/>
                </a:stretch>
              </a:blipFill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0" y="-38100"/>
                <a:ext cx="640575" cy="642074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ctr">
                  <a:lnSpc>
                    <a:spcPts val="2161"/>
                  </a:lnSpc>
                </a:pPr>
                <a:r>
                  <a:rPr lang="en-US" sz="1801" b="1">
                    <a:solidFill>
                      <a:srgbClr val="FFFFFF"/>
                    </a:solidFill>
                    <a:latin typeface="Calibri (MS) Bold"/>
                    <a:ea typeface="Calibri (MS) Bold"/>
                    <a:cs typeface="Calibri (MS) Bold"/>
                    <a:sym typeface="Calibri (MS) Bold"/>
                  </a:rPr>
                  <a:t>✓</a:t>
                </a:r>
              </a:p>
            </p:txBody>
          </p:sp>
        </p:grpSp>
      </p:grpSp>
      <p:sp>
        <p:nvSpPr>
          <p:cNvPr id="11" name="TextBox 11"/>
          <p:cNvSpPr txBox="1"/>
          <p:nvPr/>
        </p:nvSpPr>
        <p:spPr>
          <a:xfrm>
            <a:off x="2606102" y="3966239"/>
            <a:ext cx="10249433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F4A7A"/>
                </a:solidFill>
                <a:latin typeface="Open Sans"/>
                <a:ea typeface="Open Sans"/>
                <a:cs typeface="Open Sans"/>
                <a:sym typeface="Open Sans"/>
              </a:rPr>
              <a:t>mantenere il coinvolgimento nelle attività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683901" y="4791885"/>
            <a:ext cx="494738" cy="494738"/>
            <a:chOff x="0" y="0"/>
            <a:chExt cx="659651" cy="65965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59638" cy="659638"/>
            </a:xfrm>
            <a:custGeom>
              <a:avLst/>
              <a:gdLst/>
              <a:ahLst/>
              <a:cxnLst/>
              <a:rect l="l" t="t" r="r" b="b"/>
              <a:pathLst>
                <a:path w="659638" h="659638">
                  <a:moveTo>
                    <a:pt x="0" y="329819"/>
                  </a:moveTo>
                  <a:cubicBezTo>
                    <a:pt x="0" y="147701"/>
                    <a:pt x="147701" y="0"/>
                    <a:pt x="329819" y="0"/>
                  </a:cubicBezTo>
                  <a:cubicBezTo>
                    <a:pt x="511937" y="0"/>
                    <a:pt x="659638" y="147701"/>
                    <a:pt x="659638" y="329819"/>
                  </a:cubicBezTo>
                  <a:cubicBezTo>
                    <a:pt x="659638" y="511937"/>
                    <a:pt x="511937" y="659638"/>
                    <a:pt x="329819" y="659638"/>
                  </a:cubicBezTo>
                  <a:cubicBezTo>
                    <a:pt x="147701" y="659638"/>
                    <a:pt x="0" y="511937"/>
                    <a:pt x="0" y="329819"/>
                  </a:cubicBezTo>
                  <a:close/>
                </a:path>
              </a:pathLst>
            </a:custGeom>
            <a:solidFill>
              <a:srgbClr val="88A491"/>
            </a:solidFill>
            <a:ln w="14299" cap="sq">
              <a:solidFill>
                <a:srgbClr val="88A491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691054" y="4826489"/>
            <a:ext cx="480431" cy="452980"/>
            <a:chOff x="0" y="0"/>
            <a:chExt cx="640575" cy="60397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40580" cy="603974"/>
            </a:xfrm>
            <a:custGeom>
              <a:avLst/>
              <a:gdLst/>
              <a:ahLst/>
              <a:cxnLst/>
              <a:rect l="l" t="t" r="r" b="b"/>
              <a:pathLst>
                <a:path w="640580" h="603974">
                  <a:moveTo>
                    <a:pt x="0" y="0"/>
                  </a:moveTo>
                  <a:lnTo>
                    <a:pt x="640580" y="0"/>
                  </a:lnTo>
                  <a:lnTo>
                    <a:pt x="640580" y="603974"/>
                  </a:lnTo>
                  <a:lnTo>
                    <a:pt x="0" y="60397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0971" r="-70971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640575" cy="64207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161"/>
                </a:lnSpc>
              </a:pPr>
              <a:r>
                <a:rPr lang="en-US" sz="1801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✓</a:t>
              </a:r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2606102" y="4817297"/>
            <a:ext cx="10249433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F4A7A"/>
                </a:solidFill>
                <a:latin typeface="Open Sans"/>
                <a:ea typeface="Open Sans"/>
                <a:cs typeface="Open Sans"/>
                <a:sym typeface="Open Sans"/>
              </a:rPr>
              <a:t>sostenere le abilità cognitive residue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1683901" y="5642943"/>
            <a:ext cx="494738" cy="494738"/>
            <a:chOff x="0" y="0"/>
            <a:chExt cx="659651" cy="659651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659638" cy="659638"/>
            </a:xfrm>
            <a:custGeom>
              <a:avLst/>
              <a:gdLst/>
              <a:ahLst/>
              <a:cxnLst/>
              <a:rect l="l" t="t" r="r" b="b"/>
              <a:pathLst>
                <a:path w="659638" h="659638">
                  <a:moveTo>
                    <a:pt x="0" y="329819"/>
                  </a:moveTo>
                  <a:cubicBezTo>
                    <a:pt x="0" y="147701"/>
                    <a:pt x="147701" y="0"/>
                    <a:pt x="329819" y="0"/>
                  </a:cubicBezTo>
                  <a:cubicBezTo>
                    <a:pt x="511937" y="0"/>
                    <a:pt x="659638" y="147701"/>
                    <a:pt x="659638" y="329819"/>
                  </a:cubicBezTo>
                  <a:cubicBezTo>
                    <a:pt x="659638" y="511937"/>
                    <a:pt x="511937" y="659638"/>
                    <a:pt x="329819" y="659638"/>
                  </a:cubicBezTo>
                  <a:cubicBezTo>
                    <a:pt x="147701" y="659638"/>
                    <a:pt x="0" y="511937"/>
                    <a:pt x="0" y="329819"/>
                  </a:cubicBezTo>
                  <a:close/>
                </a:path>
              </a:pathLst>
            </a:custGeom>
            <a:solidFill>
              <a:srgbClr val="88A491"/>
            </a:solidFill>
            <a:ln w="14299" cap="sq">
              <a:solidFill>
                <a:srgbClr val="88A491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691054" y="5677548"/>
            <a:ext cx="480431" cy="452980"/>
            <a:chOff x="0" y="0"/>
            <a:chExt cx="640575" cy="603974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40580" cy="603974"/>
            </a:xfrm>
            <a:custGeom>
              <a:avLst/>
              <a:gdLst/>
              <a:ahLst/>
              <a:cxnLst/>
              <a:rect l="l" t="t" r="r" b="b"/>
              <a:pathLst>
                <a:path w="640580" h="603974">
                  <a:moveTo>
                    <a:pt x="0" y="0"/>
                  </a:moveTo>
                  <a:lnTo>
                    <a:pt x="640580" y="0"/>
                  </a:lnTo>
                  <a:lnTo>
                    <a:pt x="640580" y="603974"/>
                  </a:lnTo>
                  <a:lnTo>
                    <a:pt x="0" y="60397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0971" r="-70971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640575" cy="64207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161"/>
                </a:lnSpc>
              </a:pPr>
              <a:r>
                <a:rPr lang="en-US" sz="1801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✓</a:t>
              </a:r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2606102" y="5668356"/>
            <a:ext cx="10249433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F4A7A"/>
                </a:solidFill>
                <a:latin typeface="Open Sans"/>
                <a:ea typeface="Open Sans"/>
                <a:cs typeface="Open Sans"/>
                <a:sym typeface="Open Sans"/>
              </a:rPr>
              <a:t>favorire autonomia e partecipazione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1683901" y="6493993"/>
            <a:ext cx="494738" cy="494738"/>
            <a:chOff x="0" y="0"/>
            <a:chExt cx="659651" cy="659651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659638" cy="659638"/>
            </a:xfrm>
            <a:custGeom>
              <a:avLst/>
              <a:gdLst/>
              <a:ahLst/>
              <a:cxnLst/>
              <a:rect l="l" t="t" r="r" b="b"/>
              <a:pathLst>
                <a:path w="659638" h="659638">
                  <a:moveTo>
                    <a:pt x="0" y="329819"/>
                  </a:moveTo>
                  <a:cubicBezTo>
                    <a:pt x="0" y="147701"/>
                    <a:pt x="147701" y="0"/>
                    <a:pt x="329819" y="0"/>
                  </a:cubicBezTo>
                  <a:cubicBezTo>
                    <a:pt x="511937" y="0"/>
                    <a:pt x="659638" y="147701"/>
                    <a:pt x="659638" y="329819"/>
                  </a:cubicBezTo>
                  <a:cubicBezTo>
                    <a:pt x="659638" y="511937"/>
                    <a:pt x="511937" y="659638"/>
                    <a:pt x="329819" y="659638"/>
                  </a:cubicBezTo>
                  <a:cubicBezTo>
                    <a:pt x="147701" y="659638"/>
                    <a:pt x="0" y="511937"/>
                    <a:pt x="0" y="329819"/>
                  </a:cubicBezTo>
                  <a:close/>
                </a:path>
              </a:pathLst>
            </a:custGeom>
            <a:solidFill>
              <a:srgbClr val="88A491"/>
            </a:solidFill>
            <a:ln w="14299" cap="sq">
              <a:solidFill>
                <a:srgbClr val="88A491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691054" y="6528597"/>
            <a:ext cx="480431" cy="452980"/>
            <a:chOff x="0" y="0"/>
            <a:chExt cx="640575" cy="603974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640580" cy="603974"/>
            </a:xfrm>
            <a:custGeom>
              <a:avLst/>
              <a:gdLst/>
              <a:ahLst/>
              <a:cxnLst/>
              <a:rect l="l" t="t" r="r" b="b"/>
              <a:pathLst>
                <a:path w="640580" h="603974">
                  <a:moveTo>
                    <a:pt x="0" y="0"/>
                  </a:moveTo>
                  <a:lnTo>
                    <a:pt x="640580" y="0"/>
                  </a:lnTo>
                  <a:lnTo>
                    <a:pt x="640580" y="603974"/>
                  </a:lnTo>
                  <a:lnTo>
                    <a:pt x="0" y="60397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0971" r="-70971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38100"/>
              <a:ext cx="640575" cy="64207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161"/>
                </a:lnSpc>
              </a:pPr>
              <a:r>
                <a:rPr lang="en-US" sz="1801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✓</a:t>
              </a:r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2606102" y="6519415"/>
            <a:ext cx="10249433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F4A7A"/>
                </a:solidFill>
                <a:latin typeface="Open Sans"/>
                <a:ea typeface="Open Sans"/>
                <a:cs typeface="Open Sans"/>
                <a:sym typeface="Open Sans"/>
              </a:rPr>
              <a:t>aumentare il senso di competenza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1683901" y="7345051"/>
            <a:ext cx="494738" cy="494738"/>
            <a:chOff x="0" y="0"/>
            <a:chExt cx="659651" cy="659651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659638" cy="659638"/>
            </a:xfrm>
            <a:custGeom>
              <a:avLst/>
              <a:gdLst/>
              <a:ahLst/>
              <a:cxnLst/>
              <a:rect l="l" t="t" r="r" b="b"/>
              <a:pathLst>
                <a:path w="659638" h="659638">
                  <a:moveTo>
                    <a:pt x="0" y="329819"/>
                  </a:moveTo>
                  <a:cubicBezTo>
                    <a:pt x="0" y="147701"/>
                    <a:pt x="147701" y="0"/>
                    <a:pt x="329819" y="0"/>
                  </a:cubicBezTo>
                  <a:cubicBezTo>
                    <a:pt x="511937" y="0"/>
                    <a:pt x="659638" y="147701"/>
                    <a:pt x="659638" y="329819"/>
                  </a:cubicBezTo>
                  <a:cubicBezTo>
                    <a:pt x="659638" y="511937"/>
                    <a:pt x="511937" y="659638"/>
                    <a:pt x="329819" y="659638"/>
                  </a:cubicBezTo>
                  <a:cubicBezTo>
                    <a:pt x="147701" y="659638"/>
                    <a:pt x="0" y="511937"/>
                    <a:pt x="0" y="329819"/>
                  </a:cubicBezTo>
                  <a:close/>
                </a:path>
              </a:pathLst>
            </a:custGeom>
            <a:solidFill>
              <a:srgbClr val="88A491"/>
            </a:solidFill>
            <a:ln w="14299" cap="sq">
              <a:solidFill>
                <a:srgbClr val="88A491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691054" y="7379656"/>
            <a:ext cx="480431" cy="452980"/>
            <a:chOff x="0" y="0"/>
            <a:chExt cx="640575" cy="603974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640580" cy="603974"/>
            </a:xfrm>
            <a:custGeom>
              <a:avLst/>
              <a:gdLst/>
              <a:ahLst/>
              <a:cxnLst/>
              <a:rect l="l" t="t" r="r" b="b"/>
              <a:pathLst>
                <a:path w="640580" h="603974">
                  <a:moveTo>
                    <a:pt x="0" y="0"/>
                  </a:moveTo>
                  <a:lnTo>
                    <a:pt x="640580" y="0"/>
                  </a:lnTo>
                  <a:lnTo>
                    <a:pt x="640580" y="603974"/>
                  </a:lnTo>
                  <a:lnTo>
                    <a:pt x="0" y="60397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0971" r="-70971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38100"/>
              <a:ext cx="640575" cy="64207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161"/>
                </a:lnSpc>
              </a:pPr>
              <a:r>
                <a:rPr lang="en-US" sz="1801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✓</a:t>
              </a:r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2606102" y="7370474"/>
            <a:ext cx="10249433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F4A7A"/>
                </a:solidFill>
                <a:latin typeface="Open Sans"/>
                <a:ea typeface="Open Sans"/>
                <a:cs typeface="Open Sans"/>
                <a:sym typeface="Open Sans"/>
              </a:rPr>
              <a:t>favorire interazione e socializzazione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1683901" y="8196110"/>
            <a:ext cx="494738" cy="494738"/>
            <a:chOff x="0" y="0"/>
            <a:chExt cx="659651" cy="659651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659638" cy="659638"/>
            </a:xfrm>
            <a:custGeom>
              <a:avLst/>
              <a:gdLst/>
              <a:ahLst/>
              <a:cxnLst/>
              <a:rect l="l" t="t" r="r" b="b"/>
              <a:pathLst>
                <a:path w="659638" h="659638">
                  <a:moveTo>
                    <a:pt x="0" y="329819"/>
                  </a:moveTo>
                  <a:cubicBezTo>
                    <a:pt x="0" y="147701"/>
                    <a:pt x="147701" y="0"/>
                    <a:pt x="329819" y="0"/>
                  </a:cubicBezTo>
                  <a:cubicBezTo>
                    <a:pt x="511937" y="0"/>
                    <a:pt x="659638" y="147701"/>
                    <a:pt x="659638" y="329819"/>
                  </a:cubicBezTo>
                  <a:cubicBezTo>
                    <a:pt x="659638" y="511937"/>
                    <a:pt x="511937" y="659638"/>
                    <a:pt x="329819" y="659638"/>
                  </a:cubicBezTo>
                  <a:cubicBezTo>
                    <a:pt x="147701" y="659638"/>
                    <a:pt x="0" y="511937"/>
                    <a:pt x="0" y="329819"/>
                  </a:cubicBezTo>
                  <a:close/>
                </a:path>
              </a:pathLst>
            </a:custGeom>
            <a:solidFill>
              <a:srgbClr val="88A491"/>
            </a:solidFill>
            <a:ln w="14299" cap="sq">
              <a:solidFill>
                <a:srgbClr val="88A491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691054" y="8230714"/>
            <a:ext cx="480431" cy="452980"/>
            <a:chOff x="0" y="0"/>
            <a:chExt cx="640575" cy="603974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640580" cy="603974"/>
            </a:xfrm>
            <a:custGeom>
              <a:avLst/>
              <a:gdLst/>
              <a:ahLst/>
              <a:cxnLst/>
              <a:rect l="l" t="t" r="r" b="b"/>
              <a:pathLst>
                <a:path w="640580" h="603974">
                  <a:moveTo>
                    <a:pt x="0" y="0"/>
                  </a:moveTo>
                  <a:lnTo>
                    <a:pt x="640580" y="0"/>
                  </a:lnTo>
                  <a:lnTo>
                    <a:pt x="640580" y="603974"/>
                  </a:lnTo>
                  <a:lnTo>
                    <a:pt x="0" y="60397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0971" r="-70971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-38100"/>
              <a:ext cx="640575" cy="64207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161"/>
                </a:lnSpc>
              </a:pPr>
              <a:r>
                <a:rPr lang="en-US" sz="1801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✓</a:t>
              </a:r>
            </a:p>
          </p:txBody>
        </p:sp>
      </p:grpSp>
      <p:sp>
        <p:nvSpPr>
          <p:cNvPr id="41" name="TextBox 41"/>
          <p:cNvSpPr txBox="1"/>
          <p:nvPr/>
        </p:nvSpPr>
        <p:spPr>
          <a:xfrm>
            <a:off x="2606102" y="8221532"/>
            <a:ext cx="10249433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F4A7A"/>
                </a:solidFill>
                <a:latin typeface="Open Sans"/>
                <a:ea typeface="Open Sans"/>
                <a:cs typeface="Open Sans"/>
                <a:sym typeface="Open Sans"/>
              </a:rPr>
              <a:t>sostenere il benessere della persona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12242192" y="2766174"/>
            <a:ext cx="4132316" cy="6191326"/>
            <a:chOff x="0" y="0"/>
            <a:chExt cx="5509755" cy="8255102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5509768" cy="8255127"/>
            </a:xfrm>
            <a:custGeom>
              <a:avLst/>
              <a:gdLst/>
              <a:ahLst/>
              <a:cxnLst/>
              <a:rect l="l" t="t" r="r" b="b"/>
              <a:pathLst>
                <a:path w="5509768" h="8255127">
                  <a:moveTo>
                    <a:pt x="0" y="918337"/>
                  </a:moveTo>
                  <a:cubicBezTo>
                    <a:pt x="0" y="411099"/>
                    <a:pt x="411099" y="0"/>
                    <a:pt x="918337" y="0"/>
                  </a:cubicBezTo>
                  <a:lnTo>
                    <a:pt x="4591431" y="0"/>
                  </a:lnTo>
                  <a:cubicBezTo>
                    <a:pt x="5098542" y="0"/>
                    <a:pt x="5509768" y="411099"/>
                    <a:pt x="5509768" y="918337"/>
                  </a:cubicBezTo>
                  <a:lnTo>
                    <a:pt x="5509768" y="7336790"/>
                  </a:lnTo>
                  <a:cubicBezTo>
                    <a:pt x="5509768" y="7843901"/>
                    <a:pt x="5098669" y="8255127"/>
                    <a:pt x="4591431" y="8255127"/>
                  </a:cubicBezTo>
                  <a:lnTo>
                    <a:pt x="918337" y="8255127"/>
                  </a:lnTo>
                  <a:cubicBezTo>
                    <a:pt x="411099" y="8255127"/>
                    <a:pt x="0" y="7843901"/>
                    <a:pt x="0" y="7336790"/>
                  </a:cubicBezTo>
                  <a:close/>
                </a:path>
              </a:pathLst>
            </a:custGeom>
            <a:solidFill>
              <a:srgbClr val="FAF4E7"/>
            </a:solidFill>
            <a:ln w="14299" cap="sq">
              <a:solidFill>
                <a:srgbClr val="FAF4E7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2855535" y="3595302"/>
            <a:ext cx="2905630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2"/>
              </a:lnSpc>
            </a:pPr>
            <a:r>
              <a:rPr lang="en-US" sz="2702" b="1">
                <a:solidFill>
                  <a:srgbClr val="CD84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IMPORTANTE</a:t>
            </a:r>
          </a:p>
        </p:txBody>
      </p:sp>
      <p:grpSp>
        <p:nvGrpSpPr>
          <p:cNvPr id="45" name="Group 45"/>
          <p:cNvGrpSpPr/>
          <p:nvPr/>
        </p:nvGrpSpPr>
        <p:grpSpPr>
          <a:xfrm>
            <a:off x="12729777" y="4557798"/>
            <a:ext cx="3157147" cy="3294414"/>
            <a:chOff x="0" y="0"/>
            <a:chExt cx="4209529" cy="4392552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4209529" cy="4392554"/>
            </a:xfrm>
            <a:custGeom>
              <a:avLst/>
              <a:gdLst/>
              <a:ahLst/>
              <a:cxnLst/>
              <a:rect l="l" t="t" r="r" b="b"/>
              <a:pathLst>
                <a:path w="4209529" h="4392554">
                  <a:moveTo>
                    <a:pt x="0" y="0"/>
                  </a:moveTo>
                  <a:lnTo>
                    <a:pt x="4209529" y="0"/>
                  </a:lnTo>
                  <a:lnTo>
                    <a:pt x="4209529" y="4392554"/>
                  </a:lnTo>
                  <a:lnTo>
                    <a:pt x="0" y="439255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83881" r="-83881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0" y="0"/>
              <a:ext cx="4209529" cy="439255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963"/>
                </a:lnSpc>
              </a:pPr>
              <a:r>
                <a:rPr lang="en-US" sz="3302">
                  <a:solidFill>
                    <a:srgbClr val="3D7777"/>
                  </a:solidFill>
                  <a:latin typeface="Open Sans"/>
                  <a:ea typeface="Open Sans"/>
                  <a:cs typeface="Open Sans"/>
                  <a:sym typeface="Open Sans"/>
                </a:rPr>
                <a:t>Non “cura”</a:t>
              </a:r>
            </a:p>
            <a:p>
              <a:pPr algn="ctr">
                <a:lnSpc>
                  <a:spcPts val="3963"/>
                </a:lnSpc>
              </a:pPr>
              <a:r>
                <a:rPr lang="en-US" sz="3302">
                  <a:solidFill>
                    <a:srgbClr val="3D7777"/>
                  </a:solidFill>
                  <a:latin typeface="Open Sans"/>
                  <a:ea typeface="Open Sans"/>
                  <a:cs typeface="Open Sans"/>
                  <a:sym typeface="Open Sans"/>
                </a:rPr>
                <a:t>l’Alzheimer.</a:t>
              </a:r>
            </a:p>
            <a:p>
              <a:pPr algn="ctr">
                <a:lnSpc>
                  <a:spcPts val="3963"/>
                </a:lnSpc>
              </a:pPr>
              <a:endParaRPr lang="en-US" sz="3302">
                <a:solidFill>
                  <a:srgbClr val="3D7777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algn="ctr">
                <a:lnSpc>
                  <a:spcPts val="3963"/>
                </a:lnSpc>
              </a:pPr>
              <a:r>
                <a:rPr lang="en-US" sz="3302">
                  <a:solidFill>
                    <a:srgbClr val="3D7777"/>
                  </a:solidFill>
                  <a:latin typeface="Open Sans"/>
                  <a:ea typeface="Open Sans"/>
                  <a:cs typeface="Open Sans"/>
                  <a:sym typeface="Open Sans"/>
                </a:rPr>
                <a:t>Si prende cura</a:t>
              </a:r>
            </a:p>
            <a:p>
              <a:pPr algn="ctr">
                <a:lnSpc>
                  <a:spcPts val="3963"/>
                </a:lnSpc>
              </a:pPr>
              <a:r>
                <a:rPr lang="en-US" sz="3302">
                  <a:solidFill>
                    <a:srgbClr val="3D7777"/>
                  </a:solidFill>
                  <a:latin typeface="Open Sans"/>
                  <a:ea typeface="Open Sans"/>
                  <a:cs typeface="Open Sans"/>
                  <a:sym typeface="Open Sans"/>
                </a:rPr>
                <a:t>della persona</a:t>
              </a:r>
            </a:p>
            <a:p>
              <a:pPr algn="ctr">
                <a:lnSpc>
                  <a:spcPts val="3963"/>
                </a:lnSpc>
              </a:pPr>
              <a:r>
                <a:rPr lang="en-US" sz="3302">
                  <a:solidFill>
                    <a:srgbClr val="3D7777"/>
                  </a:solidFill>
                  <a:latin typeface="Open Sans"/>
                  <a:ea typeface="Open Sans"/>
                  <a:cs typeface="Open Sans"/>
                  <a:sym typeface="Open Sans"/>
                </a:rPr>
                <a:t>con Alzheimer.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928550" y="326806"/>
            <a:ext cx="2616539" cy="625694"/>
          </a:xfrm>
          <a:custGeom>
            <a:avLst/>
            <a:gdLst/>
            <a:ahLst/>
            <a:cxnLst/>
            <a:rect l="l" t="t" r="r" b="b"/>
            <a:pathLst>
              <a:path w="2616539" h="625694">
                <a:moveTo>
                  <a:pt x="0" y="0"/>
                </a:moveTo>
                <a:lnTo>
                  <a:pt x="2616540" y="0"/>
                </a:lnTo>
                <a:lnTo>
                  <a:pt x="2616540" y="625694"/>
                </a:lnTo>
                <a:lnTo>
                  <a:pt x="0" y="6256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TextBox 3"/>
          <p:cNvSpPr txBox="1"/>
          <p:nvPr/>
        </p:nvSpPr>
        <p:spPr>
          <a:xfrm>
            <a:off x="2632349" y="1221446"/>
            <a:ext cx="13023302" cy="927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  <a:spcBef>
                <a:spcPct val="0"/>
              </a:spcBef>
            </a:pPr>
            <a:r>
              <a:rPr lang="en-US" sz="5499" b="1" i="1">
                <a:solidFill>
                  <a:srgbClr val="106DB5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E a casa?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4317718" y="2836370"/>
            <a:ext cx="4132316" cy="1539992"/>
            <a:chOff x="0" y="0"/>
            <a:chExt cx="5509755" cy="205332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509768" cy="2053374"/>
            </a:xfrm>
            <a:custGeom>
              <a:avLst/>
              <a:gdLst/>
              <a:ahLst/>
              <a:cxnLst/>
              <a:rect l="l" t="t" r="r" b="b"/>
              <a:pathLst>
                <a:path w="5509768" h="2053374">
                  <a:moveTo>
                    <a:pt x="0" y="342227"/>
                  </a:moveTo>
                  <a:cubicBezTo>
                    <a:pt x="0" y="153217"/>
                    <a:pt x="213106" y="0"/>
                    <a:pt x="475996" y="0"/>
                  </a:cubicBezTo>
                  <a:lnTo>
                    <a:pt x="5033772" y="0"/>
                  </a:lnTo>
                  <a:cubicBezTo>
                    <a:pt x="5296662" y="0"/>
                    <a:pt x="5509768" y="153217"/>
                    <a:pt x="5509768" y="342227"/>
                  </a:cubicBezTo>
                  <a:lnTo>
                    <a:pt x="5509768" y="1711133"/>
                  </a:lnTo>
                  <a:cubicBezTo>
                    <a:pt x="5509768" y="1900143"/>
                    <a:pt x="5296662" y="2053374"/>
                    <a:pt x="5033772" y="2053374"/>
                  </a:cubicBezTo>
                  <a:lnTo>
                    <a:pt x="475996" y="2053374"/>
                  </a:lnTo>
                  <a:cubicBezTo>
                    <a:pt x="213106" y="2053374"/>
                    <a:pt x="0" y="1900143"/>
                    <a:pt x="0" y="1711133"/>
                  </a:cubicBezTo>
                  <a:close/>
                </a:path>
              </a:pathLst>
            </a:custGeom>
            <a:solidFill>
              <a:srgbClr val="B7D5EE"/>
            </a:solidFill>
            <a:ln w="14299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4581027" y="3206911"/>
            <a:ext cx="572091" cy="6615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23"/>
              </a:lnSpc>
            </a:pPr>
            <a:r>
              <a:rPr lang="en-US" sz="3602">
                <a:solidFill>
                  <a:srgbClr val="353F3F"/>
                </a:solidFill>
                <a:latin typeface="Calibri (MS)"/>
                <a:ea typeface="Calibri (MS)"/>
                <a:cs typeface="Calibri (MS)"/>
                <a:sym typeface="Calibri (MS)"/>
              </a:rPr>
              <a:t>📸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404635" y="3072966"/>
            <a:ext cx="2631100" cy="1076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2"/>
              </a:lnSpc>
            </a:pPr>
            <a:r>
              <a:rPr lang="en-US" sz="2401" b="1">
                <a:solidFill>
                  <a:srgbClr val="1F4A7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Guardare vecchie</a:t>
            </a:r>
          </a:p>
          <a:p>
            <a:pPr algn="ctr">
              <a:lnSpc>
                <a:spcPts val="2882"/>
              </a:lnSpc>
            </a:pPr>
            <a:r>
              <a:rPr lang="en-US" sz="2401" b="1">
                <a:solidFill>
                  <a:srgbClr val="1F4A7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fotografie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837965" y="2836370"/>
            <a:ext cx="4132316" cy="1539992"/>
            <a:chOff x="0" y="0"/>
            <a:chExt cx="5509755" cy="205332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509768" cy="2053374"/>
            </a:xfrm>
            <a:custGeom>
              <a:avLst/>
              <a:gdLst/>
              <a:ahLst/>
              <a:cxnLst/>
              <a:rect l="l" t="t" r="r" b="b"/>
              <a:pathLst>
                <a:path w="5509768" h="2053374">
                  <a:moveTo>
                    <a:pt x="0" y="342227"/>
                  </a:moveTo>
                  <a:cubicBezTo>
                    <a:pt x="0" y="153217"/>
                    <a:pt x="213106" y="0"/>
                    <a:pt x="475996" y="0"/>
                  </a:cubicBezTo>
                  <a:lnTo>
                    <a:pt x="5033772" y="0"/>
                  </a:lnTo>
                  <a:cubicBezTo>
                    <a:pt x="5296662" y="0"/>
                    <a:pt x="5509768" y="153217"/>
                    <a:pt x="5509768" y="342227"/>
                  </a:cubicBezTo>
                  <a:lnTo>
                    <a:pt x="5509768" y="1711133"/>
                  </a:lnTo>
                  <a:cubicBezTo>
                    <a:pt x="5509768" y="1900143"/>
                    <a:pt x="5296662" y="2053374"/>
                    <a:pt x="5033772" y="2053374"/>
                  </a:cubicBezTo>
                  <a:lnTo>
                    <a:pt x="475996" y="2053374"/>
                  </a:lnTo>
                  <a:cubicBezTo>
                    <a:pt x="213106" y="2053374"/>
                    <a:pt x="0" y="1900143"/>
                    <a:pt x="0" y="1711133"/>
                  </a:cubicBezTo>
                  <a:close/>
                </a:path>
              </a:pathLst>
            </a:custGeom>
            <a:solidFill>
              <a:srgbClr val="B7D5EE"/>
            </a:solidFill>
            <a:ln w="14299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0101284" y="3206911"/>
            <a:ext cx="572091" cy="6615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23"/>
              </a:lnSpc>
            </a:pPr>
            <a:r>
              <a:rPr lang="en-US" sz="3602">
                <a:solidFill>
                  <a:srgbClr val="353F3F"/>
                </a:solidFill>
                <a:latin typeface="Calibri (MS)"/>
                <a:ea typeface="Calibri (MS)"/>
                <a:cs typeface="Calibri (MS)"/>
                <a:sym typeface="Calibri (MS)"/>
              </a:rPr>
              <a:t>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924882" y="3072966"/>
            <a:ext cx="2631100" cy="1076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2"/>
              </a:lnSpc>
            </a:pPr>
            <a:r>
              <a:rPr lang="en-US" sz="2401" b="1">
                <a:solidFill>
                  <a:srgbClr val="1F4A7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Commentare una</a:t>
            </a:r>
          </a:p>
          <a:p>
            <a:pPr algn="ctr">
              <a:lnSpc>
                <a:spcPts val="2882"/>
              </a:lnSpc>
            </a:pPr>
            <a:r>
              <a:rPr lang="en-US" sz="2401" b="1">
                <a:solidFill>
                  <a:srgbClr val="1F4A7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notizia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317718" y="5624137"/>
            <a:ext cx="4132316" cy="1826493"/>
            <a:chOff x="0" y="0"/>
            <a:chExt cx="5509755" cy="243532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5509768" cy="2435375"/>
            </a:xfrm>
            <a:custGeom>
              <a:avLst/>
              <a:gdLst/>
              <a:ahLst/>
              <a:cxnLst/>
              <a:rect l="l" t="t" r="r" b="b"/>
              <a:pathLst>
                <a:path w="5509768" h="2435375">
                  <a:moveTo>
                    <a:pt x="0" y="405895"/>
                  </a:moveTo>
                  <a:cubicBezTo>
                    <a:pt x="0" y="181721"/>
                    <a:pt x="213106" y="0"/>
                    <a:pt x="475996" y="0"/>
                  </a:cubicBezTo>
                  <a:lnTo>
                    <a:pt x="5033772" y="0"/>
                  </a:lnTo>
                  <a:cubicBezTo>
                    <a:pt x="5296662" y="0"/>
                    <a:pt x="5509768" y="181721"/>
                    <a:pt x="5509768" y="405895"/>
                  </a:cubicBezTo>
                  <a:lnTo>
                    <a:pt x="5509768" y="2029473"/>
                  </a:lnTo>
                  <a:cubicBezTo>
                    <a:pt x="5509768" y="2253646"/>
                    <a:pt x="5296662" y="2435375"/>
                    <a:pt x="5033772" y="2435375"/>
                  </a:cubicBezTo>
                  <a:lnTo>
                    <a:pt x="475996" y="2435375"/>
                  </a:lnTo>
                  <a:cubicBezTo>
                    <a:pt x="213106" y="2435375"/>
                    <a:pt x="0" y="2253647"/>
                    <a:pt x="0" y="2029473"/>
                  </a:cubicBezTo>
                  <a:close/>
                </a:path>
              </a:pathLst>
            </a:custGeom>
            <a:solidFill>
              <a:srgbClr val="B7D5EE"/>
            </a:solidFill>
            <a:ln w="14299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4581027" y="5994679"/>
            <a:ext cx="572091" cy="6615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23"/>
              </a:lnSpc>
            </a:pPr>
            <a:r>
              <a:rPr lang="en-US" sz="3602">
                <a:solidFill>
                  <a:srgbClr val="353F3F"/>
                </a:solidFill>
                <a:latin typeface="Calibri (MS)"/>
                <a:ea typeface="Calibri (MS)"/>
                <a:cs typeface="Calibri (MS)"/>
                <a:sym typeface="Calibri (MS)"/>
              </a:rPr>
              <a:t>🎵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404635" y="6003984"/>
            <a:ext cx="2631100" cy="1076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2"/>
              </a:lnSpc>
            </a:pPr>
            <a:r>
              <a:rPr lang="en-US" sz="2401" b="1">
                <a:solidFill>
                  <a:srgbClr val="1F4A7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Ascoltare una</a:t>
            </a:r>
          </a:p>
          <a:p>
            <a:pPr algn="ctr">
              <a:lnSpc>
                <a:spcPts val="2882"/>
              </a:lnSpc>
            </a:pPr>
            <a:r>
              <a:rPr lang="en-US" sz="2401" b="1">
                <a:solidFill>
                  <a:srgbClr val="1F4A7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canzone significativa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9837965" y="5624137"/>
            <a:ext cx="4132316" cy="1826493"/>
            <a:chOff x="0" y="0"/>
            <a:chExt cx="5509755" cy="2435324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5509768" cy="2435375"/>
            </a:xfrm>
            <a:custGeom>
              <a:avLst/>
              <a:gdLst/>
              <a:ahLst/>
              <a:cxnLst/>
              <a:rect l="l" t="t" r="r" b="b"/>
              <a:pathLst>
                <a:path w="5509768" h="2435375">
                  <a:moveTo>
                    <a:pt x="0" y="405895"/>
                  </a:moveTo>
                  <a:cubicBezTo>
                    <a:pt x="0" y="181721"/>
                    <a:pt x="213106" y="0"/>
                    <a:pt x="475996" y="0"/>
                  </a:cubicBezTo>
                  <a:lnTo>
                    <a:pt x="5033772" y="0"/>
                  </a:lnTo>
                  <a:cubicBezTo>
                    <a:pt x="5296662" y="0"/>
                    <a:pt x="5509768" y="181721"/>
                    <a:pt x="5509768" y="405895"/>
                  </a:cubicBezTo>
                  <a:lnTo>
                    <a:pt x="5509768" y="2029473"/>
                  </a:lnTo>
                  <a:cubicBezTo>
                    <a:pt x="5509768" y="2253646"/>
                    <a:pt x="5296662" y="2435375"/>
                    <a:pt x="5033772" y="2435375"/>
                  </a:cubicBezTo>
                  <a:lnTo>
                    <a:pt x="475996" y="2435375"/>
                  </a:lnTo>
                  <a:cubicBezTo>
                    <a:pt x="213106" y="2435375"/>
                    <a:pt x="0" y="2253647"/>
                    <a:pt x="0" y="2029473"/>
                  </a:cubicBezTo>
                  <a:close/>
                </a:path>
              </a:pathLst>
            </a:custGeom>
            <a:solidFill>
              <a:srgbClr val="B7D5EE"/>
            </a:solidFill>
            <a:ln w="14299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0101274" y="6093015"/>
            <a:ext cx="572091" cy="609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23"/>
              </a:lnSpc>
            </a:pPr>
            <a:r>
              <a:rPr lang="en-US" sz="3602">
                <a:solidFill>
                  <a:srgbClr val="353F3F"/>
                </a:solidFill>
                <a:latin typeface="Calibri (MS)"/>
                <a:ea typeface="Calibri (MS)"/>
                <a:cs typeface="Calibri (MS)"/>
                <a:sym typeface="Calibri (MS)"/>
              </a:rPr>
              <a:t>📝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924882" y="6003984"/>
            <a:ext cx="2631100" cy="1076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2"/>
              </a:lnSpc>
            </a:pPr>
            <a:r>
              <a:rPr lang="en-US" sz="2401" b="1">
                <a:solidFill>
                  <a:srgbClr val="1F4A7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Svolgere qualche esercizio cognitivo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376891" y="8365030"/>
            <a:ext cx="15534218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62"/>
              </a:lnSpc>
            </a:pPr>
            <a:r>
              <a:rPr lang="en-US" sz="2551" b="1">
                <a:solidFill>
                  <a:srgbClr val="396CC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La migliore attività è quella che la persona riesce ancora a fare, che le dà significato e che le permette di sentirsi competente.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89612" y="1028700"/>
            <a:ext cx="3347039" cy="4799874"/>
          </a:xfrm>
          <a:custGeom>
            <a:avLst/>
            <a:gdLst/>
            <a:ahLst/>
            <a:cxnLst/>
            <a:rect l="l" t="t" r="r" b="b"/>
            <a:pathLst>
              <a:path w="3347039" h="4799874">
                <a:moveTo>
                  <a:pt x="0" y="0"/>
                </a:moveTo>
                <a:lnTo>
                  <a:pt x="3347039" y="0"/>
                </a:lnTo>
                <a:lnTo>
                  <a:pt x="3347039" y="4799874"/>
                </a:lnTo>
                <a:lnTo>
                  <a:pt x="0" y="47998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Freeform 3"/>
          <p:cNvSpPr/>
          <p:nvPr/>
        </p:nvSpPr>
        <p:spPr>
          <a:xfrm>
            <a:off x="7425049" y="1031151"/>
            <a:ext cx="3391282" cy="4797423"/>
          </a:xfrm>
          <a:custGeom>
            <a:avLst/>
            <a:gdLst/>
            <a:ahLst/>
            <a:cxnLst/>
            <a:rect l="l" t="t" r="r" b="b"/>
            <a:pathLst>
              <a:path w="3391282" h="4797423">
                <a:moveTo>
                  <a:pt x="0" y="0"/>
                </a:moveTo>
                <a:lnTo>
                  <a:pt x="3391282" y="0"/>
                </a:lnTo>
                <a:lnTo>
                  <a:pt x="3391282" y="4797423"/>
                </a:lnTo>
                <a:lnTo>
                  <a:pt x="0" y="47974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4" name="Freeform 4"/>
          <p:cNvSpPr/>
          <p:nvPr/>
        </p:nvSpPr>
        <p:spPr>
          <a:xfrm>
            <a:off x="13207106" y="1031151"/>
            <a:ext cx="3391282" cy="4797423"/>
          </a:xfrm>
          <a:custGeom>
            <a:avLst/>
            <a:gdLst/>
            <a:ahLst/>
            <a:cxnLst/>
            <a:rect l="l" t="t" r="r" b="b"/>
            <a:pathLst>
              <a:path w="3391282" h="4797423">
                <a:moveTo>
                  <a:pt x="0" y="0"/>
                </a:moveTo>
                <a:lnTo>
                  <a:pt x="3391282" y="0"/>
                </a:lnTo>
                <a:lnTo>
                  <a:pt x="3391282" y="4797423"/>
                </a:lnTo>
                <a:lnTo>
                  <a:pt x="0" y="47974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5" name="TextBox 5"/>
          <p:cNvSpPr txBox="1"/>
          <p:nvPr/>
        </p:nvSpPr>
        <p:spPr>
          <a:xfrm>
            <a:off x="1689612" y="6192155"/>
            <a:ext cx="3425164" cy="10915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9"/>
              </a:lnSpc>
            </a:pPr>
            <a:r>
              <a:rPr lang="en-US" sz="3149" i="1">
                <a:solidFill>
                  <a:srgbClr val="1F2B5B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“Stimolamente”</a:t>
            </a:r>
          </a:p>
          <a:p>
            <a:pPr algn="ctr">
              <a:lnSpc>
                <a:spcPts val="4409"/>
              </a:lnSpc>
              <a:spcBef>
                <a:spcPct val="0"/>
              </a:spcBef>
            </a:pPr>
            <a:r>
              <a:rPr lang="en-US" sz="3149">
                <a:solidFill>
                  <a:srgbClr val="1F2B5B"/>
                </a:solidFill>
                <a:latin typeface="Open Sans"/>
                <a:ea typeface="Open Sans"/>
                <a:cs typeface="Open Sans"/>
                <a:sym typeface="Open Sans"/>
              </a:rPr>
              <a:t>De Caro Carmen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425049" y="6192155"/>
            <a:ext cx="3425164" cy="21964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9"/>
              </a:lnSpc>
            </a:pPr>
            <a:r>
              <a:rPr lang="en-US" sz="3149" i="1">
                <a:solidFill>
                  <a:srgbClr val="1F2B5B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“Una palestra per la mente”</a:t>
            </a:r>
          </a:p>
          <a:p>
            <a:pPr algn="ctr">
              <a:lnSpc>
                <a:spcPts val="4409"/>
              </a:lnSpc>
              <a:spcBef>
                <a:spcPct val="0"/>
              </a:spcBef>
            </a:pPr>
            <a:r>
              <a:rPr lang="en-US" sz="3149">
                <a:solidFill>
                  <a:srgbClr val="1F2B5B"/>
                </a:solidFill>
                <a:latin typeface="Open Sans"/>
                <a:ea typeface="Open Sans"/>
                <a:cs typeface="Open Sans"/>
                <a:sym typeface="Open Sans"/>
              </a:rPr>
              <a:t>Golli, Ferrari e Perrucci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3164789" y="6192155"/>
            <a:ext cx="3425164" cy="16440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9"/>
              </a:lnSpc>
            </a:pPr>
            <a:r>
              <a:rPr lang="en-US" sz="3149" i="1" dirty="0">
                <a:solidFill>
                  <a:srgbClr val="1F2B5B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“Memoria e </a:t>
            </a:r>
            <a:r>
              <a:rPr lang="en-US" sz="3149" i="1" dirty="0" err="1">
                <a:solidFill>
                  <a:srgbClr val="1F2B5B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cognizione</a:t>
            </a:r>
            <a:r>
              <a:rPr lang="en-US" sz="3149" i="1" dirty="0">
                <a:solidFill>
                  <a:srgbClr val="1F2B5B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”</a:t>
            </a:r>
          </a:p>
          <a:p>
            <a:pPr algn="ctr">
              <a:lnSpc>
                <a:spcPts val="4409"/>
              </a:lnSpc>
              <a:spcBef>
                <a:spcPct val="0"/>
              </a:spcBef>
            </a:pPr>
            <a:r>
              <a:rPr lang="en-US" sz="3149" dirty="0" err="1">
                <a:solidFill>
                  <a:srgbClr val="1F2B5B"/>
                </a:solidFill>
                <a:latin typeface="Open Sans"/>
                <a:ea typeface="Open Sans"/>
                <a:cs typeface="Open Sans"/>
                <a:sym typeface="Open Sans"/>
              </a:rPr>
              <a:t>Quaderni</a:t>
            </a:r>
            <a:r>
              <a:rPr lang="en-US" sz="3149" dirty="0">
                <a:solidFill>
                  <a:srgbClr val="1F2B5B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149" dirty="0" err="1">
                <a:solidFill>
                  <a:srgbClr val="1F2B5B"/>
                </a:solidFill>
                <a:latin typeface="Open Sans"/>
                <a:ea typeface="Open Sans"/>
                <a:cs typeface="Open Sans"/>
                <a:sym typeface="Open Sans"/>
              </a:rPr>
              <a:t>cognitivi</a:t>
            </a:r>
            <a:endParaRPr lang="en-US" sz="3149" dirty="0">
              <a:solidFill>
                <a:srgbClr val="1F2B5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051180" y="1277056"/>
            <a:ext cx="14185640" cy="2112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39"/>
              </a:lnSpc>
              <a:spcBef>
                <a:spcPct val="0"/>
              </a:spcBef>
            </a:pPr>
            <a:r>
              <a:rPr lang="en-US" sz="6099" b="1">
                <a:solidFill>
                  <a:srgbClr val="F69F3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LA FISIOTERAPIA NELLA MALATTIA DI ALZHEIMER</a:t>
            </a:r>
          </a:p>
        </p:txBody>
      </p:sp>
      <p:sp>
        <p:nvSpPr>
          <p:cNvPr id="3" name="Freeform 3"/>
          <p:cNvSpPr/>
          <p:nvPr/>
        </p:nvSpPr>
        <p:spPr>
          <a:xfrm>
            <a:off x="14928550" y="326806"/>
            <a:ext cx="2616539" cy="625694"/>
          </a:xfrm>
          <a:custGeom>
            <a:avLst/>
            <a:gdLst/>
            <a:ahLst/>
            <a:cxnLst/>
            <a:rect l="l" t="t" r="r" b="b"/>
            <a:pathLst>
              <a:path w="2616539" h="625694">
                <a:moveTo>
                  <a:pt x="0" y="0"/>
                </a:moveTo>
                <a:lnTo>
                  <a:pt x="2616540" y="0"/>
                </a:lnTo>
                <a:lnTo>
                  <a:pt x="2616540" y="625694"/>
                </a:lnTo>
                <a:lnTo>
                  <a:pt x="0" y="6256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4" name="TextBox 4"/>
          <p:cNvSpPr txBox="1"/>
          <p:nvPr/>
        </p:nvSpPr>
        <p:spPr>
          <a:xfrm>
            <a:off x="1468795" y="4087948"/>
            <a:ext cx="14218920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40"/>
              </a:lnSpc>
            </a:pPr>
            <a:r>
              <a:rPr lang="en-US" sz="345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Mantenere autonomia, movimento e sicurezza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468795" y="5618869"/>
            <a:ext cx="5103495" cy="3251835"/>
            <a:chOff x="0" y="0"/>
            <a:chExt cx="6804660" cy="433578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804660" cy="4335780"/>
            </a:xfrm>
            <a:custGeom>
              <a:avLst/>
              <a:gdLst/>
              <a:ahLst/>
              <a:cxnLst/>
              <a:rect l="l" t="t" r="r" b="b"/>
              <a:pathLst>
                <a:path w="6804660" h="4335780">
                  <a:moveTo>
                    <a:pt x="0" y="722630"/>
                  </a:moveTo>
                  <a:cubicBezTo>
                    <a:pt x="0" y="323596"/>
                    <a:pt x="323596" y="0"/>
                    <a:pt x="722630" y="0"/>
                  </a:cubicBezTo>
                  <a:lnTo>
                    <a:pt x="6082030" y="0"/>
                  </a:lnTo>
                  <a:cubicBezTo>
                    <a:pt x="6481191" y="0"/>
                    <a:pt x="6804660" y="323596"/>
                    <a:pt x="6804660" y="722630"/>
                  </a:cubicBezTo>
                  <a:lnTo>
                    <a:pt x="6804660" y="3613150"/>
                  </a:lnTo>
                  <a:cubicBezTo>
                    <a:pt x="6804660" y="4012311"/>
                    <a:pt x="6481064" y="4335780"/>
                    <a:pt x="6082030" y="4335780"/>
                  </a:cubicBezTo>
                  <a:lnTo>
                    <a:pt x="722630" y="4335780"/>
                  </a:lnTo>
                  <a:cubicBezTo>
                    <a:pt x="323596" y="4335780"/>
                    <a:pt x="0" y="4012184"/>
                    <a:pt x="0" y="3613150"/>
                  </a:cubicBez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106DB5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821410" y="5898333"/>
            <a:ext cx="4398264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550" b="1">
                <a:solidFill>
                  <a:srgbClr val="396CC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MOVIMENTO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821410" y="6560892"/>
            <a:ext cx="4398264" cy="1647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Camminare, alzarsi, trasferirsi</a:t>
            </a:r>
          </a:p>
          <a:p>
            <a:pPr algn="l">
              <a:lnSpc>
                <a:spcPts val="3240"/>
              </a:lnSpc>
            </a:pPr>
            <a:r>
              <a:rPr lang="en-US" sz="27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Mantenere le capacità residue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6955195" y="5618869"/>
            <a:ext cx="5103495" cy="3251835"/>
            <a:chOff x="0" y="0"/>
            <a:chExt cx="6804660" cy="433578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804660" cy="4335780"/>
            </a:xfrm>
            <a:custGeom>
              <a:avLst/>
              <a:gdLst/>
              <a:ahLst/>
              <a:cxnLst/>
              <a:rect l="l" t="t" r="r" b="b"/>
              <a:pathLst>
                <a:path w="6804660" h="4335780">
                  <a:moveTo>
                    <a:pt x="0" y="722630"/>
                  </a:moveTo>
                  <a:cubicBezTo>
                    <a:pt x="0" y="323596"/>
                    <a:pt x="323596" y="0"/>
                    <a:pt x="722630" y="0"/>
                  </a:cubicBezTo>
                  <a:lnTo>
                    <a:pt x="6082030" y="0"/>
                  </a:lnTo>
                  <a:cubicBezTo>
                    <a:pt x="6481191" y="0"/>
                    <a:pt x="6804660" y="323596"/>
                    <a:pt x="6804660" y="722630"/>
                  </a:cubicBezTo>
                  <a:lnTo>
                    <a:pt x="6804660" y="3613150"/>
                  </a:lnTo>
                  <a:cubicBezTo>
                    <a:pt x="6804660" y="4012311"/>
                    <a:pt x="6481064" y="4335780"/>
                    <a:pt x="6082030" y="4335780"/>
                  </a:cubicBezTo>
                  <a:lnTo>
                    <a:pt x="722630" y="4335780"/>
                  </a:lnTo>
                  <a:cubicBezTo>
                    <a:pt x="323596" y="4335780"/>
                    <a:pt x="0" y="4012184"/>
                    <a:pt x="0" y="3613150"/>
                  </a:cubicBez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3D7777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7307810" y="5898333"/>
            <a:ext cx="4398264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550" b="1">
                <a:solidFill>
                  <a:srgbClr val="3D777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AUTONOMIA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307810" y="6560892"/>
            <a:ext cx="4398264" cy="1238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Fare ciò che la persona sa ancora fare</a:t>
            </a:r>
          </a:p>
          <a:p>
            <a:pPr algn="l">
              <a:lnSpc>
                <a:spcPts val="3240"/>
              </a:lnSpc>
            </a:pPr>
            <a:r>
              <a:rPr lang="en-US" sz="27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senza sostituirsi a lei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2441595" y="5618869"/>
            <a:ext cx="5103495" cy="3251835"/>
            <a:chOff x="0" y="0"/>
            <a:chExt cx="6804660" cy="433578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804660" cy="4335780"/>
            </a:xfrm>
            <a:custGeom>
              <a:avLst/>
              <a:gdLst/>
              <a:ahLst/>
              <a:cxnLst/>
              <a:rect l="l" t="t" r="r" b="b"/>
              <a:pathLst>
                <a:path w="6804660" h="4335780">
                  <a:moveTo>
                    <a:pt x="0" y="722630"/>
                  </a:moveTo>
                  <a:cubicBezTo>
                    <a:pt x="0" y="323596"/>
                    <a:pt x="323596" y="0"/>
                    <a:pt x="722630" y="0"/>
                  </a:cubicBezTo>
                  <a:lnTo>
                    <a:pt x="6082030" y="0"/>
                  </a:lnTo>
                  <a:cubicBezTo>
                    <a:pt x="6481191" y="0"/>
                    <a:pt x="6804660" y="323596"/>
                    <a:pt x="6804660" y="722630"/>
                  </a:cubicBezTo>
                  <a:lnTo>
                    <a:pt x="6804660" y="3613150"/>
                  </a:lnTo>
                  <a:cubicBezTo>
                    <a:pt x="6804660" y="4012311"/>
                    <a:pt x="6481064" y="4335780"/>
                    <a:pt x="6082030" y="4335780"/>
                  </a:cubicBezTo>
                  <a:lnTo>
                    <a:pt x="722630" y="4335780"/>
                  </a:lnTo>
                  <a:cubicBezTo>
                    <a:pt x="323596" y="4335780"/>
                    <a:pt x="0" y="4012184"/>
                    <a:pt x="0" y="3613150"/>
                  </a:cubicBez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F69F3C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2794210" y="5898333"/>
            <a:ext cx="4398264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550" b="1">
                <a:solidFill>
                  <a:srgbClr val="F6996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SICUREZZA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794210" y="6560892"/>
            <a:ext cx="4398264" cy="1238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Prevenire cadute e proteggere</a:t>
            </a:r>
          </a:p>
          <a:p>
            <a:pPr algn="l">
              <a:lnSpc>
                <a:spcPts val="3240"/>
              </a:lnSpc>
            </a:pPr>
            <a:r>
              <a:rPr lang="en-US" sz="27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anche il corpo del caregiver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928550" y="326806"/>
            <a:ext cx="2616539" cy="625694"/>
          </a:xfrm>
          <a:custGeom>
            <a:avLst/>
            <a:gdLst/>
            <a:ahLst/>
            <a:cxnLst/>
            <a:rect l="l" t="t" r="r" b="b"/>
            <a:pathLst>
              <a:path w="2616539" h="625694">
                <a:moveTo>
                  <a:pt x="0" y="0"/>
                </a:moveTo>
                <a:lnTo>
                  <a:pt x="2616540" y="0"/>
                </a:lnTo>
                <a:lnTo>
                  <a:pt x="2616540" y="625694"/>
                </a:lnTo>
                <a:lnTo>
                  <a:pt x="0" y="6256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TextBox 3"/>
          <p:cNvSpPr txBox="1"/>
          <p:nvPr/>
        </p:nvSpPr>
        <p:spPr>
          <a:xfrm>
            <a:off x="2632349" y="1221446"/>
            <a:ext cx="13023302" cy="927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  <a:spcBef>
                <a:spcPct val="0"/>
              </a:spcBef>
            </a:pPr>
            <a:r>
              <a:rPr lang="en-US" sz="5499" b="1" i="1">
                <a:solidFill>
                  <a:srgbClr val="F69F3C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Perchè la fisioterapia?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93279" y="2500971"/>
            <a:ext cx="15864840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39"/>
              </a:lnSpc>
            </a:pPr>
            <a:r>
              <a:rPr lang="en-US" sz="26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L’Alzheimer non riguarda soltanto la memoria.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028700" y="3383177"/>
            <a:ext cx="3800475" cy="4417695"/>
            <a:chOff x="0" y="0"/>
            <a:chExt cx="5067300" cy="589026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067300" cy="5890260"/>
            </a:xfrm>
            <a:custGeom>
              <a:avLst/>
              <a:gdLst/>
              <a:ahLst/>
              <a:cxnLst/>
              <a:rect l="l" t="t" r="r" b="b"/>
              <a:pathLst>
                <a:path w="5067300" h="5890260">
                  <a:moveTo>
                    <a:pt x="0" y="844550"/>
                  </a:moveTo>
                  <a:cubicBezTo>
                    <a:pt x="0" y="378079"/>
                    <a:pt x="378079" y="0"/>
                    <a:pt x="844550" y="0"/>
                  </a:cubicBezTo>
                  <a:lnTo>
                    <a:pt x="4222750" y="0"/>
                  </a:lnTo>
                  <a:cubicBezTo>
                    <a:pt x="4689221" y="0"/>
                    <a:pt x="5067300" y="378079"/>
                    <a:pt x="5067300" y="844550"/>
                  </a:cubicBezTo>
                  <a:lnTo>
                    <a:pt x="5067300" y="5045710"/>
                  </a:lnTo>
                  <a:cubicBezTo>
                    <a:pt x="5067300" y="5512181"/>
                    <a:pt x="4689221" y="5890260"/>
                    <a:pt x="4222750" y="5890260"/>
                  </a:cubicBezTo>
                  <a:lnTo>
                    <a:pt x="844550" y="5890260"/>
                  </a:lnTo>
                  <a:cubicBezTo>
                    <a:pt x="378079" y="5890260"/>
                    <a:pt x="0" y="5512181"/>
                    <a:pt x="0" y="5045710"/>
                  </a:cubicBez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106DB5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381316" y="3662640"/>
            <a:ext cx="3095244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550" b="1">
                <a:solidFill>
                  <a:srgbClr val="396CC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Cammino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381316" y="4344249"/>
            <a:ext cx="3095244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Lentezza e difficoltà negli spostamenti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5253228" y="3383177"/>
            <a:ext cx="3800475" cy="4417695"/>
            <a:chOff x="0" y="0"/>
            <a:chExt cx="5067300" cy="589026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067300" cy="5890260"/>
            </a:xfrm>
            <a:custGeom>
              <a:avLst/>
              <a:gdLst/>
              <a:ahLst/>
              <a:cxnLst/>
              <a:rect l="l" t="t" r="r" b="b"/>
              <a:pathLst>
                <a:path w="5067300" h="5890260">
                  <a:moveTo>
                    <a:pt x="0" y="844550"/>
                  </a:moveTo>
                  <a:cubicBezTo>
                    <a:pt x="0" y="378079"/>
                    <a:pt x="378079" y="0"/>
                    <a:pt x="844550" y="0"/>
                  </a:cubicBezTo>
                  <a:lnTo>
                    <a:pt x="4222750" y="0"/>
                  </a:lnTo>
                  <a:cubicBezTo>
                    <a:pt x="4689221" y="0"/>
                    <a:pt x="5067300" y="378079"/>
                    <a:pt x="5067300" y="844550"/>
                  </a:cubicBezTo>
                  <a:lnTo>
                    <a:pt x="5067300" y="5045710"/>
                  </a:lnTo>
                  <a:cubicBezTo>
                    <a:pt x="5067300" y="5512181"/>
                    <a:pt x="4689221" y="5890260"/>
                    <a:pt x="4222750" y="5890260"/>
                  </a:cubicBezTo>
                  <a:lnTo>
                    <a:pt x="844550" y="5890260"/>
                  </a:lnTo>
                  <a:cubicBezTo>
                    <a:pt x="378079" y="5890260"/>
                    <a:pt x="0" y="5512181"/>
                    <a:pt x="0" y="5045710"/>
                  </a:cubicBez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AA1C20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5605844" y="3662640"/>
            <a:ext cx="3095244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550" b="1">
                <a:solidFill>
                  <a:srgbClr val="AA1C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Equilibrio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605844" y="4344249"/>
            <a:ext cx="3095244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Maggiore instabilità e rischio di cadute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9477756" y="3383177"/>
            <a:ext cx="3800475" cy="4417695"/>
            <a:chOff x="0" y="0"/>
            <a:chExt cx="5067300" cy="589026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5067300" cy="5890260"/>
            </a:xfrm>
            <a:custGeom>
              <a:avLst/>
              <a:gdLst/>
              <a:ahLst/>
              <a:cxnLst/>
              <a:rect l="l" t="t" r="r" b="b"/>
              <a:pathLst>
                <a:path w="5067300" h="5890260">
                  <a:moveTo>
                    <a:pt x="0" y="844550"/>
                  </a:moveTo>
                  <a:cubicBezTo>
                    <a:pt x="0" y="378079"/>
                    <a:pt x="378079" y="0"/>
                    <a:pt x="844550" y="0"/>
                  </a:cubicBezTo>
                  <a:lnTo>
                    <a:pt x="4222750" y="0"/>
                  </a:lnTo>
                  <a:cubicBezTo>
                    <a:pt x="4689221" y="0"/>
                    <a:pt x="5067300" y="378079"/>
                    <a:pt x="5067300" y="844550"/>
                  </a:cubicBezTo>
                  <a:lnTo>
                    <a:pt x="5067300" y="5045710"/>
                  </a:lnTo>
                  <a:cubicBezTo>
                    <a:pt x="5067300" y="5512181"/>
                    <a:pt x="4689221" y="5890260"/>
                    <a:pt x="4222750" y="5890260"/>
                  </a:cubicBezTo>
                  <a:lnTo>
                    <a:pt x="844550" y="5890260"/>
                  </a:lnTo>
                  <a:cubicBezTo>
                    <a:pt x="378079" y="5890260"/>
                    <a:pt x="0" y="5512181"/>
                    <a:pt x="0" y="5045710"/>
                  </a:cubicBez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3D7777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9830372" y="3662640"/>
            <a:ext cx="3095244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550" b="1">
                <a:solidFill>
                  <a:srgbClr val="3D777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Forza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830372" y="4344249"/>
            <a:ext cx="3095244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Inattività → perdita progressiva di forza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13702284" y="3383177"/>
            <a:ext cx="3800475" cy="4417695"/>
            <a:chOff x="0" y="0"/>
            <a:chExt cx="5067300" cy="589026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5067300" cy="5890260"/>
            </a:xfrm>
            <a:custGeom>
              <a:avLst/>
              <a:gdLst/>
              <a:ahLst/>
              <a:cxnLst/>
              <a:rect l="l" t="t" r="r" b="b"/>
              <a:pathLst>
                <a:path w="5067300" h="5890260">
                  <a:moveTo>
                    <a:pt x="0" y="844550"/>
                  </a:moveTo>
                  <a:cubicBezTo>
                    <a:pt x="0" y="378079"/>
                    <a:pt x="378079" y="0"/>
                    <a:pt x="844550" y="0"/>
                  </a:cubicBezTo>
                  <a:lnTo>
                    <a:pt x="4222750" y="0"/>
                  </a:lnTo>
                  <a:cubicBezTo>
                    <a:pt x="4689221" y="0"/>
                    <a:pt x="5067300" y="378079"/>
                    <a:pt x="5067300" y="844550"/>
                  </a:cubicBezTo>
                  <a:lnTo>
                    <a:pt x="5067300" y="5045710"/>
                  </a:lnTo>
                  <a:cubicBezTo>
                    <a:pt x="5067300" y="5512181"/>
                    <a:pt x="4689221" y="5890260"/>
                    <a:pt x="4222750" y="5890260"/>
                  </a:cubicBezTo>
                  <a:lnTo>
                    <a:pt x="844550" y="5890260"/>
                  </a:lnTo>
                  <a:cubicBezTo>
                    <a:pt x="378079" y="5890260"/>
                    <a:pt x="0" y="5512181"/>
                    <a:pt x="0" y="5045710"/>
                  </a:cubicBez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E4B66D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14054900" y="3662640"/>
            <a:ext cx="3095244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550" b="1">
                <a:solidFill>
                  <a:srgbClr val="E4B66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Postura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4054900" y="4344249"/>
            <a:ext cx="3095244" cy="1076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Possibili cambiamenti del controllo posturale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1117672" y="8162822"/>
            <a:ext cx="16141628" cy="1386973"/>
            <a:chOff x="0" y="0"/>
            <a:chExt cx="21522171" cy="184929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1522209" cy="1849247"/>
            </a:xfrm>
            <a:custGeom>
              <a:avLst/>
              <a:gdLst/>
              <a:ahLst/>
              <a:cxnLst/>
              <a:rect l="l" t="t" r="r" b="b"/>
              <a:pathLst>
                <a:path w="21522209" h="1849247">
                  <a:moveTo>
                    <a:pt x="0" y="308229"/>
                  </a:moveTo>
                  <a:cubicBezTo>
                    <a:pt x="0" y="138049"/>
                    <a:pt x="150166" y="0"/>
                    <a:pt x="335283" y="0"/>
                  </a:cubicBezTo>
                  <a:lnTo>
                    <a:pt x="21186930" y="0"/>
                  </a:lnTo>
                  <a:cubicBezTo>
                    <a:pt x="21372047" y="0"/>
                    <a:pt x="21522209" y="138049"/>
                    <a:pt x="21522209" y="308229"/>
                  </a:cubicBezTo>
                  <a:lnTo>
                    <a:pt x="21522209" y="1541018"/>
                  </a:lnTo>
                  <a:cubicBezTo>
                    <a:pt x="21522209" y="1711198"/>
                    <a:pt x="21372047" y="1849247"/>
                    <a:pt x="21186930" y="1849247"/>
                  </a:cubicBezTo>
                  <a:lnTo>
                    <a:pt x="335283" y="1849247"/>
                  </a:lnTo>
                  <a:cubicBezTo>
                    <a:pt x="150166" y="1849247"/>
                    <a:pt x="0" y="1711325"/>
                    <a:pt x="0" y="1541018"/>
                  </a:cubicBezTo>
                  <a:close/>
                </a:path>
              </a:pathLst>
            </a:custGeom>
            <a:solidFill>
              <a:srgbClr val="E8BC75"/>
            </a:solidFill>
            <a:ln w="14299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1381315" y="8449524"/>
            <a:ext cx="4617720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OBIETTIVO DELLA RIABILITAZIONE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168199" y="8373324"/>
            <a:ext cx="10789920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lang="en-US" sz="25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Non “far guarire”, ma cercare di mantenere il più a lungo possibile ciò che la persona sa ancora fare.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38192" y="3280977"/>
            <a:ext cx="1385888" cy="1385888"/>
            <a:chOff x="0" y="0"/>
            <a:chExt cx="1847850" cy="18478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47850" cy="1847850"/>
            </a:xfrm>
            <a:custGeom>
              <a:avLst/>
              <a:gdLst/>
              <a:ahLst/>
              <a:cxnLst/>
              <a:rect l="l" t="t" r="r" b="b"/>
              <a:pathLst>
                <a:path w="1847850" h="1847850">
                  <a:moveTo>
                    <a:pt x="0" y="923925"/>
                  </a:moveTo>
                  <a:cubicBezTo>
                    <a:pt x="0" y="413639"/>
                    <a:pt x="413639" y="0"/>
                    <a:pt x="923925" y="0"/>
                  </a:cubicBezTo>
                  <a:cubicBezTo>
                    <a:pt x="1434211" y="0"/>
                    <a:pt x="1847850" y="413639"/>
                    <a:pt x="1847850" y="923925"/>
                  </a:cubicBezTo>
                  <a:cubicBezTo>
                    <a:pt x="1847850" y="1434211"/>
                    <a:pt x="1434211" y="1847850"/>
                    <a:pt x="923925" y="1847850"/>
                  </a:cubicBezTo>
                  <a:cubicBezTo>
                    <a:pt x="413639" y="1847850"/>
                    <a:pt x="0" y="1434211"/>
                    <a:pt x="0" y="923925"/>
                  </a:cubicBezTo>
                  <a:close/>
                </a:path>
              </a:pathLst>
            </a:custGeom>
            <a:solidFill>
              <a:srgbClr val="EDE8DD"/>
            </a:solidFill>
            <a:ln w="14288" cap="sq">
              <a:solidFill>
                <a:srgbClr val="B59E6F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36776" y="3717889"/>
            <a:ext cx="1188720" cy="3200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700" b="1">
                <a:solidFill>
                  <a:srgbClr val="2D3940"/>
                </a:solidFill>
                <a:latin typeface="Aptos Bold"/>
                <a:ea typeface="Aptos Bold"/>
                <a:cs typeface="Aptos Bold"/>
                <a:sym typeface="Aptos Bold"/>
              </a:rPr>
              <a:t>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156716" y="4979761"/>
            <a:ext cx="2148840" cy="685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0"/>
              </a:lnSpc>
            </a:pPr>
            <a:r>
              <a:rPr lang="en-US" sz="2250" b="1">
                <a:solidFill>
                  <a:srgbClr val="2D394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Meno movimento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899916" y="3745321"/>
            <a:ext cx="502920" cy="457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3750" b="1">
                <a:solidFill>
                  <a:srgbClr val="596970"/>
                </a:solidFill>
                <a:latin typeface="Aptos Bold"/>
                <a:ea typeface="Aptos Bold"/>
                <a:cs typeface="Aptos Bold"/>
                <a:sym typeface="Aptos Bold"/>
              </a:rPr>
              <a:t>→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994624" y="3280977"/>
            <a:ext cx="1385888" cy="1385888"/>
            <a:chOff x="0" y="0"/>
            <a:chExt cx="1847850" cy="184785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847850" cy="1847850"/>
            </a:xfrm>
            <a:custGeom>
              <a:avLst/>
              <a:gdLst/>
              <a:ahLst/>
              <a:cxnLst/>
              <a:rect l="l" t="t" r="r" b="b"/>
              <a:pathLst>
                <a:path w="1847850" h="1847850">
                  <a:moveTo>
                    <a:pt x="0" y="923925"/>
                  </a:moveTo>
                  <a:cubicBezTo>
                    <a:pt x="0" y="413639"/>
                    <a:pt x="413639" y="0"/>
                    <a:pt x="923925" y="0"/>
                  </a:cubicBezTo>
                  <a:cubicBezTo>
                    <a:pt x="1434211" y="0"/>
                    <a:pt x="1847850" y="413639"/>
                    <a:pt x="1847850" y="923925"/>
                  </a:cubicBezTo>
                  <a:cubicBezTo>
                    <a:pt x="1847850" y="1434211"/>
                    <a:pt x="1434211" y="1847850"/>
                    <a:pt x="923925" y="1847850"/>
                  </a:cubicBezTo>
                  <a:cubicBezTo>
                    <a:pt x="413639" y="1847850"/>
                    <a:pt x="0" y="1434211"/>
                    <a:pt x="0" y="923925"/>
                  </a:cubicBezTo>
                  <a:close/>
                </a:path>
              </a:pathLst>
            </a:custGeom>
            <a:solidFill>
              <a:srgbClr val="EDE8DD"/>
            </a:solidFill>
            <a:ln w="14288" cap="sq">
              <a:solidFill>
                <a:srgbClr val="B59E6F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5093208" y="3717889"/>
            <a:ext cx="1188720" cy="3200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700" b="1">
                <a:solidFill>
                  <a:srgbClr val="2D3940"/>
                </a:solidFill>
                <a:latin typeface="Aptos Bold"/>
                <a:ea typeface="Aptos Bold"/>
                <a:cs typeface="Aptos Bold"/>
                <a:sym typeface="Aptos Bold"/>
              </a:rPr>
              <a:t>2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613148" y="4979761"/>
            <a:ext cx="2148840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0"/>
              </a:lnSpc>
            </a:pPr>
            <a:r>
              <a:rPr lang="en-US" sz="2250" b="1">
                <a:solidFill>
                  <a:srgbClr val="2D394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Meno forza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356348" y="3745321"/>
            <a:ext cx="502920" cy="457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3750" b="1">
                <a:solidFill>
                  <a:srgbClr val="596970"/>
                </a:solidFill>
                <a:latin typeface="Aptos Bold"/>
                <a:ea typeface="Aptos Bold"/>
                <a:cs typeface="Aptos Bold"/>
                <a:sym typeface="Aptos Bold"/>
              </a:rPr>
              <a:t>→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8451056" y="3280977"/>
            <a:ext cx="1385888" cy="1385888"/>
            <a:chOff x="0" y="0"/>
            <a:chExt cx="1847850" cy="184785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47850" cy="1847850"/>
            </a:xfrm>
            <a:custGeom>
              <a:avLst/>
              <a:gdLst/>
              <a:ahLst/>
              <a:cxnLst/>
              <a:rect l="l" t="t" r="r" b="b"/>
              <a:pathLst>
                <a:path w="1847850" h="1847850">
                  <a:moveTo>
                    <a:pt x="0" y="923925"/>
                  </a:moveTo>
                  <a:cubicBezTo>
                    <a:pt x="0" y="413639"/>
                    <a:pt x="413639" y="0"/>
                    <a:pt x="923925" y="0"/>
                  </a:cubicBezTo>
                  <a:cubicBezTo>
                    <a:pt x="1434211" y="0"/>
                    <a:pt x="1847850" y="413639"/>
                    <a:pt x="1847850" y="923925"/>
                  </a:cubicBezTo>
                  <a:cubicBezTo>
                    <a:pt x="1847850" y="1434211"/>
                    <a:pt x="1434211" y="1847850"/>
                    <a:pt x="923925" y="1847850"/>
                  </a:cubicBezTo>
                  <a:cubicBezTo>
                    <a:pt x="413639" y="1847850"/>
                    <a:pt x="0" y="1434211"/>
                    <a:pt x="0" y="923925"/>
                  </a:cubicBezTo>
                  <a:close/>
                </a:path>
              </a:pathLst>
            </a:custGeom>
            <a:solidFill>
              <a:srgbClr val="EDE8DD"/>
            </a:solidFill>
            <a:ln w="14288" cap="sq">
              <a:solidFill>
                <a:srgbClr val="B59E6F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8549640" y="3717889"/>
            <a:ext cx="1188720" cy="3200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700" b="1">
                <a:solidFill>
                  <a:srgbClr val="2D3940"/>
                </a:solidFill>
                <a:latin typeface="Aptos Bold"/>
                <a:ea typeface="Aptos Bold"/>
                <a:cs typeface="Aptos Bold"/>
                <a:sym typeface="Aptos Bold"/>
              </a:rPr>
              <a:t>3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069580" y="4979761"/>
            <a:ext cx="2148840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0"/>
              </a:lnSpc>
            </a:pPr>
            <a:r>
              <a:rPr lang="en-US" sz="2250" b="1">
                <a:solidFill>
                  <a:srgbClr val="2D394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Più insicurezza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812780" y="3745321"/>
            <a:ext cx="502920" cy="457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3750" b="1">
                <a:solidFill>
                  <a:srgbClr val="596970"/>
                </a:solidFill>
                <a:latin typeface="Aptos Bold"/>
                <a:ea typeface="Aptos Bold"/>
                <a:cs typeface="Aptos Bold"/>
                <a:sym typeface="Aptos Bold"/>
              </a:rPr>
              <a:t>→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11907488" y="3280977"/>
            <a:ext cx="1385888" cy="1385888"/>
            <a:chOff x="0" y="0"/>
            <a:chExt cx="1847850" cy="184785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847850" cy="1847850"/>
            </a:xfrm>
            <a:custGeom>
              <a:avLst/>
              <a:gdLst/>
              <a:ahLst/>
              <a:cxnLst/>
              <a:rect l="l" t="t" r="r" b="b"/>
              <a:pathLst>
                <a:path w="1847850" h="1847850">
                  <a:moveTo>
                    <a:pt x="0" y="923925"/>
                  </a:moveTo>
                  <a:cubicBezTo>
                    <a:pt x="0" y="413639"/>
                    <a:pt x="413639" y="0"/>
                    <a:pt x="923925" y="0"/>
                  </a:cubicBezTo>
                  <a:cubicBezTo>
                    <a:pt x="1434211" y="0"/>
                    <a:pt x="1847850" y="413639"/>
                    <a:pt x="1847850" y="923925"/>
                  </a:cubicBezTo>
                  <a:cubicBezTo>
                    <a:pt x="1847850" y="1434211"/>
                    <a:pt x="1434211" y="1847850"/>
                    <a:pt x="923925" y="1847850"/>
                  </a:cubicBezTo>
                  <a:cubicBezTo>
                    <a:pt x="413639" y="1847850"/>
                    <a:pt x="0" y="1434211"/>
                    <a:pt x="0" y="923925"/>
                  </a:cubicBezTo>
                  <a:close/>
                </a:path>
              </a:pathLst>
            </a:custGeom>
            <a:solidFill>
              <a:srgbClr val="EDE8DD"/>
            </a:solidFill>
            <a:ln w="14288" cap="sq">
              <a:solidFill>
                <a:srgbClr val="B59E6F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12006072" y="3717889"/>
            <a:ext cx="1188720" cy="3200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700" b="1">
                <a:solidFill>
                  <a:srgbClr val="2D3940"/>
                </a:solidFill>
                <a:latin typeface="Aptos Bold"/>
                <a:ea typeface="Aptos Bold"/>
                <a:cs typeface="Aptos Bold"/>
                <a:sym typeface="Aptos Bold"/>
              </a:rPr>
              <a:t>4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526012" y="4979761"/>
            <a:ext cx="2148840" cy="685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0"/>
              </a:lnSpc>
            </a:pPr>
            <a:r>
              <a:rPr lang="en-US" sz="2250" b="1">
                <a:solidFill>
                  <a:srgbClr val="2D394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Paura di cadere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4269212" y="3745321"/>
            <a:ext cx="502920" cy="457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3750" b="1">
                <a:solidFill>
                  <a:srgbClr val="596970"/>
                </a:solidFill>
                <a:latin typeface="Aptos Bold"/>
                <a:ea typeface="Aptos Bold"/>
                <a:cs typeface="Aptos Bold"/>
                <a:sym typeface="Aptos Bold"/>
              </a:rPr>
              <a:t>→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15363920" y="3280977"/>
            <a:ext cx="1385888" cy="1385888"/>
            <a:chOff x="0" y="0"/>
            <a:chExt cx="1847850" cy="184785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847850" cy="1847850"/>
            </a:xfrm>
            <a:custGeom>
              <a:avLst/>
              <a:gdLst/>
              <a:ahLst/>
              <a:cxnLst/>
              <a:rect l="l" t="t" r="r" b="b"/>
              <a:pathLst>
                <a:path w="1847850" h="1847850">
                  <a:moveTo>
                    <a:pt x="0" y="923925"/>
                  </a:moveTo>
                  <a:cubicBezTo>
                    <a:pt x="0" y="413639"/>
                    <a:pt x="413639" y="0"/>
                    <a:pt x="923925" y="0"/>
                  </a:cubicBezTo>
                  <a:cubicBezTo>
                    <a:pt x="1434211" y="0"/>
                    <a:pt x="1847850" y="413639"/>
                    <a:pt x="1847850" y="923925"/>
                  </a:cubicBezTo>
                  <a:cubicBezTo>
                    <a:pt x="1847850" y="1434211"/>
                    <a:pt x="1434211" y="1847850"/>
                    <a:pt x="923925" y="1847850"/>
                  </a:cubicBezTo>
                  <a:cubicBezTo>
                    <a:pt x="413639" y="1847850"/>
                    <a:pt x="0" y="1434211"/>
                    <a:pt x="0" y="923925"/>
                  </a:cubicBezTo>
                  <a:close/>
                </a:path>
              </a:pathLst>
            </a:custGeom>
            <a:solidFill>
              <a:srgbClr val="EDE8DD"/>
            </a:solidFill>
            <a:ln w="14288" cap="sq">
              <a:solidFill>
                <a:srgbClr val="B59E6F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15462504" y="3717889"/>
            <a:ext cx="1188720" cy="3200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700" b="1">
                <a:solidFill>
                  <a:srgbClr val="2D3940"/>
                </a:solidFill>
                <a:latin typeface="Aptos Bold"/>
                <a:ea typeface="Aptos Bold"/>
                <a:cs typeface="Aptos Bold"/>
                <a:sym typeface="Aptos Bold"/>
              </a:rPr>
              <a:t>5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4982444" y="4979761"/>
            <a:ext cx="2148840" cy="685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0"/>
              </a:lnSpc>
            </a:pPr>
            <a:r>
              <a:rPr lang="en-US" sz="2250" b="1">
                <a:solidFill>
                  <a:srgbClr val="2D394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Ancora meno movimento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2934652" y="6912293"/>
            <a:ext cx="12372975" cy="1605915"/>
            <a:chOff x="0" y="0"/>
            <a:chExt cx="16497300" cy="214122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6497300" cy="2141220"/>
            </a:xfrm>
            <a:custGeom>
              <a:avLst/>
              <a:gdLst/>
              <a:ahLst/>
              <a:cxnLst/>
              <a:rect l="l" t="t" r="r" b="b"/>
              <a:pathLst>
                <a:path w="16497300" h="2141220">
                  <a:moveTo>
                    <a:pt x="0" y="356870"/>
                  </a:moveTo>
                  <a:cubicBezTo>
                    <a:pt x="0" y="159766"/>
                    <a:pt x="159766" y="0"/>
                    <a:pt x="356870" y="0"/>
                  </a:cubicBezTo>
                  <a:lnTo>
                    <a:pt x="16140430" y="0"/>
                  </a:lnTo>
                  <a:cubicBezTo>
                    <a:pt x="16337535" y="0"/>
                    <a:pt x="16497300" y="159766"/>
                    <a:pt x="16497300" y="356870"/>
                  </a:cubicBezTo>
                  <a:lnTo>
                    <a:pt x="16497300" y="1784350"/>
                  </a:lnTo>
                  <a:cubicBezTo>
                    <a:pt x="16497300" y="1981454"/>
                    <a:pt x="16337535" y="2141220"/>
                    <a:pt x="16140430" y="2141220"/>
                  </a:cubicBezTo>
                  <a:lnTo>
                    <a:pt x="356870" y="2141220"/>
                  </a:lnTo>
                  <a:cubicBezTo>
                    <a:pt x="159766" y="2141220"/>
                    <a:pt x="0" y="1981454"/>
                    <a:pt x="0" y="1784350"/>
                  </a:cubicBez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B59E6F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3287268" y="7191756"/>
            <a:ext cx="11667744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550" b="1">
                <a:solidFill>
                  <a:srgbClr val="E4B66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LA FISIOTERAPIA CERCA DI INTERROMPERE IL CIRCOLO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3287268" y="7873365"/>
            <a:ext cx="11667744" cy="352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>
                <a:solidFill>
                  <a:srgbClr val="2D3940"/>
                </a:solidFill>
                <a:latin typeface="Open Sans"/>
                <a:ea typeface="Open Sans"/>
                <a:cs typeface="Open Sans"/>
                <a:sym typeface="Open Sans"/>
              </a:rPr>
              <a:t>Attività adattata + esercizio + sicurezza + coinvolgimento del caregiver</a:t>
            </a:r>
          </a:p>
        </p:txBody>
      </p:sp>
      <p:sp>
        <p:nvSpPr>
          <p:cNvPr id="30" name="Freeform 30"/>
          <p:cNvSpPr/>
          <p:nvPr/>
        </p:nvSpPr>
        <p:spPr>
          <a:xfrm>
            <a:off x="14928550" y="326806"/>
            <a:ext cx="2616539" cy="625694"/>
          </a:xfrm>
          <a:custGeom>
            <a:avLst/>
            <a:gdLst/>
            <a:ahLst/>
            <a:cxnLst/>
            <a:rect l="l" t="t" r="r" b="b"/>
            <a:pathLst>
              <a:path w="2616539" h="625694">
                <a:moveTo>
                  <a:pt x="0" y="0"/>
                </a:moveTo>
                <a:lnTo>
                  <a:pt x="2616540" y="0"/>
                </a:lnTo>
                <a:lnTo>
                  <a:pt x="2616540" y="625694"/>
                </a:lnTo>
                <a:lnTo>
                  <a:pt x="0" y="6256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1" name="TextBox 31"/>
          <p:cNvSpPr txBox="1"/>
          <p:nvPr/>
        </p:nvSpPr>
        <p:spPr>
          <a:xfrm>
            <a:off x="2632349" y="1221446"/>
            <a:ext cx="13023302" cy="927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  <a:spcBef>
                <a:spcPct val="0"/>
              </a:spcBef>
            </a:pPr>
            <a:r>
              <a:rPr lang="en-US" sz="5499" b="1" i="1">
                <a:solidFill>
                  <a:srgbClr val="F69F3C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Circolo vizioso dell’inattività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928550" y="326806"/>
            <a:ext cx="2616539" cy="625694"/>
          </a:xfrm>
          <a:custGeom>
            <a:avLst/>
            <a:gdLst/>
            <a:ahLst/>
            <a:cxnLst/>
            <a:rect l="l" t="t" r="r" b="b"/>
            <a:pathLst>
              <a:path w="2616539" h="625694">
                <a:moveTo>
                  <a:pt x="0" y="0"/>
                </a:moveTo>
                <a:lnTo>
                  <a:pt x="2616540" y="0"/>
                </a:lnTo>
                <a:lnTo>
                  <a:pt x="2616540" y="625694"/>
                </a:lnTo>
                <a:lnTo>
                  <a:pt x="0" y="6256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TextBox 3"/>
          <p:cNvSpPr txBox="1"/>
          <p:nvPr/>
        </p:nvSpPr>
        <p:spPr>
          <a:xfrm>
            <a:off x="2632349" y="1221446"/>
            <a:ext cx="13023302" cy="927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  <a:spcBef>
                <a:spcPct val="0"/>
              </a:spcBef>
            </a:pPr>
            <a:r>
              <a:rPr lang="en-US" sz="5499" b="1" i="1">
                <a:solidFill>
                  <a:srgbClr val="F69F3C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Il caregiver: aiutare senza sostituire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7234" y="2830321"/>
            <a:ext cx="3931920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E4B66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LA REGOLA CHIAVE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7234" y="3300856"/>
            <a:ext cx="6400800" cy="504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lang="en-US" sz="3250" b="1" i="1">
                <a:solidFill>
                  <a:srgbClr val="2D394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“Aiutare senza sostituire”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333826" y="2701734"/>
            <a:ext cx="3869055" cy="2771775"/>
            <a:chOff x="0" y="0"/>
            <a:chExt cx="5158740" cy="36957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158740" cy="3695700"/>
            </a:xfrm>
            <a:custGeom>
              <a:avLst/>
              <a:gdLst/>
              <a:ahLst/>
              <a:cxnLst/>
              <a:rect l="l" t="t" r="r" b="b"/>
              <a:pathLst>
                <a:path w="5158740" h="3695700">
                  <a:moveTo>
                    <a:pt x="0" y="615950"/>
                  </a:moveTo>
                  <a:cubicBezTo>
                    <a:pt x="0" y="275717"/>
                    <a:pt x="275717" y="0"/>
                    <a:pt x="615950" y="0"/>
                  </a:cubicBezTo>
                  <a:lnTo>
                    <a:pt x="4542790" y="0"/>
                  </a:lnTo>
                  <a:cubicBezTo>
                    <a:pt x="4883023" y="0"/>
                    <a:pt x="5158740" y="275717"/>
                    <a:pt x="5158740" y="615950"/>
                  </a:cubicBezTo>
                  <a:lnTo>
                    <a:pt x="5158740" y="3079750"/>
                  </a:lnTo>
                  <a:cubicBezTo>
                    <a:pt x="5158740" y="3419983"/>
                    <a:pt x="4883023" y="3695700"/>
                    <a:pt x="4542790" y="3695700"/>
                  </a:cubicBezTo>
                  <a:lnTo>
                    <a:pt x="615950" y="3695700"/>
                  </a:lnTo>
                  <a:cubicBezTo>
                    <a:pt x="275717" y="3695700"/>
                    <a:pt x="0" y="3419983"/>
                    <a:pt x="0" y="3079750"/>
                  </a:cubicBez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E4B66D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8686442" y="2981197"/>
            <a:ext cx="3163824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550" b="1">
                <a:solidFill>
                  <a:srgbClr val="E4B66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FARE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686442" y="3653281"/>
            <a:ext cx="3163824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550">
                <a:solidFill>
                  <a:srgbClr val="2D3940"/>
                </a:solidFill>
                <a:latin typeface="Open Sans"/>
                <a:ea typeface="Open Sans"/>
                <a:cs typeface="Open Sans"/>
                <a:sym typeface="Open Sans"/>
              </a:rPr>
              <a:t>Ciò che la persona</a:t>
            </a:r>
          </a:p>
          <a:p>
            <a:pPr algn="l">
              <a:lnSpc>
                <a:spcPts val="3060"/>
              </a:lnSpc>
            </a:pPr>
            <a:r>
              <a:rPr lang="en-US" sz="2550">
                <a:solidFill>
                  <a:srgbClr val="2D3940"/>
                </a:solidFill>
                <a:latin typeface="Open Sans"/>
                <a:ea typeface="Open Sans"/>
                <a:cs typeface="Open Sans"/>
                <a:sym typeface="Open Sans"/>
              </a:rPr>
              <a:t>sa ancora fare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654366" y="2701734"/>
            <a:ext cx="3869055" cy="2771775"/>
            <a:chOff x="0" y="0"/>
            <a:chExt cx="5158740" cy="36957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158740" cy="3695700"/>
            </a:xfrm>
            <a:custGeom>
              <a:avLst/>
              <a:gdLst/>
              <a:ahLst/>
              <a:cxnLst/>
              <a:rect l="l" t="t" r="r" b="b"/>
              <a:pathLst>
                <a:path w="5158740" h="3695700">
                  <a:moveTo>
                    <a:pt x="0" y="615950"/>
                  </a:moveTo>
                  <a:cubicBezTo>
                    <a:pt x="0" y="275717"/>
                    <a:pt x="275717" y="0"/>
                    <a:pt x="615950" y="0"/>
                  </a:cubicBezTo>
                  <a:lnTo>
                    <a:pt x="4542790" y="0"/>
                  </a:lnTo>
                  <a:cubicBezTo>
                    <a:pt x="4883023" y="0"/>
                    <a:pt x="5158740" y="275717"/>
                    <a:pt x="5158740" y="615950"/>
                  </a:cubicBezTo>
                  <a:lnTo>
                    <a:pt x="5158740" y="3079750"/>
                  </a:lnTo>
                  <a:cubicBezTo>
                    <a:pt x="5158740" y="3419983"/>
                    <a:pt x="4883023" y="3695700"/>
                    <a:pt x="4542790" y="3695700"/>
                  </a:cubicBezTo>
                  <a:lnTo>
                    <a:pt x="615950" y="3695700"/>
                  </a:lnTo>
                  <a:cubicBezTo>
                    <a:pt x="275717" y="3695700"/>
                    <a:pt x="0" y="3419983"/>
                    <a:pt x="0" y="3079750"/>
                  </a:cubicBez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267CB9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3006982" y="2981197"/>
            <a:ext cx="3163824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550" b="1">
                <a:solidFill>
                  <a:srgbClr val="106DB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GUIDARE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006982" y="3653281"/>
            <a:ext cx="3163824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550">
                <a:solidFill>
                  <a:srgbClr val="2D3940"/>
                </a:solidFill>
                <a:latin typeface="Open Sans"/>
                <a:ea typeface="Open Sans"/>
                <a:cs typeface="Open Sans"/>
                <a:sym typeface="Open Sans"/>
              </a:rPr>
              <a:t>Dare istruzioni brevi</a:t>
            </a:r>
          </a:p>
          <a:p>
            <a:pPr algn="l">
              <a:lnSpc>
                <a:spcPts val="3060"/>
              </a:lnSpc>
            </a:pPr>
            <a:r>
              <a:rPr lang="en-US" sz="2550">
                <a:solidFill>
                  <a:srgbClr val="2D3940"/>
                </a:solidFill>
                <a:latin typeface="Open Sans"/>
                <a:ea typeface="Open Sans"/>
                <a:cs typeface="Open Sans"/>
                <a:sym typeface="Open Sans"/>
              </a:rPr>
              <a:t>e lasciare tempo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8333826" y="6062154"/>
            <a:ext cx="3869055" cy="2771775"/>
            <a:chOff x="0" y="0"/>
            <a:chExt cx="5158740" cy="36957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5158740" cy="3695700"/>
            </a:xfrm>
            <a:custGeom>
              <a:avLst/>
              <a:gdLst/>
              <a:ahLst/>
              <a:cxnLst/>
              <a:rect l="l" t="t" r="r" b="b"/>
              <a:pathLst>
                <a:path w="5158740" h="3695700">
                  <a:moveTo>
                    <a:pt x="0" y="615950"/>
                  </a:moveTo>
                  <a:cubicBezTo>
                    <a:pt x="0" y="275717"/>
                    <a:pt x="275717" y="0"/>
                    <a:pt x="615950" y="0"/>
                  </a:cubicBezTo>
                  <a:lnTo>
                    <a:pt x="4542790" y="0"/>
                  </a:lnTo>
                  <a:cubicBezTo>
                    <a:pt x="4883023" y="0"/>
                    <a:pt x="5158740" y="275717"/>
                    <a:pt x="5158740" y="615950"/>
                  </a:cubicBezTo>
                  <a:lnTo>
                    <a:pt x="5158740" y="3079750"/>
                  </a:lnTo>
                  <a:cubicBezTo>
                    <a:pt x="5158740" y="3419983"/>
                    <a:pt x="4883023" y="3695700"/>
                    <a:pt x="4542790" y="3695700"/>
                  </a:cubicBezTo>
                  <a:lnTo>
                    <a:pt x="615950" y="3695700"/>
                  </a:lnTo>
                  <a:cubicBezTo>
                    <a:pt x="275717" y="3695700"/>
                    <a:pt x="0" y="3419983"/>
                    <a:pt x="0" y="3079750"/>
                  </a:cubicBez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AA1C20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8686442" y="6341617"/>
            <a:ext cx="3163824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550" b="1">
                <a:solidFill>
                  <a:srgbClr val="AA1C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ASSISTERE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686442" y="7013701"/>
            <a:ext cx="3163824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550">
                <a:solidFill>
                  <a:srgbClr val="2D3940"/>
                </a:solidFill>
                <a:latin typeface="Open Sans"/>
                <a:ea typeface="Open Sans"/>
                <a:cs typeface="Open Sans"/>
                <a:sym typeface="Open Sans"/>
              </a:rPr>
              <a:t>Intervenire quando</a:t>
            </a:r>
          </a:p>
          <a:p>
            <a:pPr algn="l">
              <a:lnSpc>
                <a:spcPts val="3060"/>
              </a:lnSpc>
            </a:pPr>
            <a:r>
              <a:rPr lang="en-US" sz="2550">
                <a:solidFill>
                  <a:srgbClr val="2D3940"/>
                </a:solidFill>
                <a:latin typeface="Open Sans"/>
                <a:ea typeface="Open Sans"/>
                <a:cs typeface="Open Sans"/>
                <a:sym typeface="Open Sans"/>
              </a:rPr>
              <a:t>serve davvero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12654366" y="6062154"/>
            <a:ext cx="3869055" cy="2771775"/>
            <a:chOff x="0" y="0"/>
            <a:chExt cx="5158740" cy="36957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5158740" cy="3695700"/>
            </a:xfrm>
            <a:custGeom>
              <a:avLst/>
              <a:gdLst/>
              <a:ahLst/>
              <a:cxnLst/>
              <a:rect l="l" t="t" r="r" b="b"/>
              <a:pathLst>
                <a:path w="5158740" h="3695700">
                  <a:moveTo>
                    <a:pt x="0" y="615950"/>
                  </a:moveTo>
                  <a:cubicBezTo>
                    <a:pt x="0" y="275717"/>
                    <a:pt x="275717" y="0"/>
                    <a:pt x="615950" y="0"/>
                  </a:cubicBezTo>
                  <a:lnTo>
                    <a:pt x="4542790" y="0"/>
                  </a:lnTo>
                  <a:cubicBezTo>
                    <a:pt x="4883023" y="0"/>
                    <a:pt x="5158740" y="275717"/>
                    <a:pt x="5158740" y="615950"/>
                  </a:cubicBezTo>
                  <a:lnTo>
                    <a:pt x="5158740" y="3079750"/>
                  </a:lnTo>
                  <a:cubicBezTo>
                    <a:pt x="5158740" y="3419983"/>
                    <a:pt x="4883023" y="3695700"/>
                    <a:pt x="4542790" y="3695700"/>
                  </a:cubicBezTo>
                  <a:lnTo>
                    <a:pt x="615950" y="3695700"/>
                  </a:lnTo>
                  <a:cubicBezTo>
                    <a:pt x="275717" y="3695700"/>
                    <a:pt x="0" y="3419983"/>
                    <a:pt x="0" y="3079750"/>
                  </a:cubicBez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3D7777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3006982" y="6341617"/>
            <a:ext cx="3163824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550" b="1">
                <a:solidFill>
                  <a:srgbClr val="3D777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PROTEGGERE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3006982" y="7013701"/>
            <a:ext cx="3163824" cy="1143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550">
                <a:solidFill>
                  <a:srgbClr val="2D3940"/>
                </a:solidFill>
                <a:latin typeface="Open Sans"/>
                <a:ea typeface="Open Sans"/>
                <a:cs typeface="Open Sans"/>
                <a:sym typeface="Open Sans"/>
              </a:rPr>
              <a:t>Non forzare un’autonomia</a:t>
            </a:r>
          </a:p>
          <a:p>
            <a:pPr algn="l">
              <a:lnSpc>
                <a:spcPts val="3060"/>
              </a:lnSpc>
            </a:pPr>
            <a:r>
              <a:rPr lang="en-US" sz="2550">
                <a:solidFill>
                  <a:srgbClr val="2D3940"/>
                </a:solidFill>
                <a:latin typeface="Open Sans"/>
                <a:ea typeface="Open Sans"/>
                <a:cs typeface="Open Sans"/>
                <a:sym typeface="Open Sans"/>
              </a:rPr>
              <a:t>non più sicura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307234" y="6713092"/>
            <a:ext cx="6057900" cy="1238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>
                <a:solidFill>
                  <a:srgbClr val="2D3940"/>
                </a:solidFill>
                <a:latin typeface="Open Sans"/>
                <a:ea typeface="Open Sans"/>
                <a:cs typeface="Open Sans"/>
                <a:sym typeface="Open Sans"/>
              </a:rPr>
              <a:t>Ogni attività autonoma è un’occasione per utilizzare le capacità residue.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928550" y="326806"/>
            <a:ext cx="2616539" cy="625694"/>
          </a:xfrm>
          <a:custGeom>
            <a:avLst/>
            <a:gdLst/>
            <a:ahLst/>
            <a:cxnLst/>
            <a:rect l="l" t="t" r="r" b="b"/>
            <a:pathLst>
              <a:path w="2616539" h="625694">
                <a:moveTo>
                  <a:pt x="0" y="0"/>
                </a:moveTo>
                <a:lnTo>
                  <a:pt x="2616540" y="0"/>
                </a:lnTo>
                <a:lnTo>
                  <a:pt x="2616540" y="625694"/>
                </a:lnTo>
                <a:lnTo>
                  <a:pt x="0" y="6256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TextBox 3"/>
          <p:cNvSpPr txBox="1"/>
          <p:nvPr/>
        </p:nvSpPr>
        <p:spPr>
          <a:xfrm>
            <a:off x="2632349" y="933450"/>
            <a:ext cx="13023302" cy="927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  <a:spcBef>
                <a:spcPct val="0"/>
              </a:spcBef>
            </a:pPr>
            <a:r>
              <a:rPr lang="en-US" sz="5499" b="1" i="1">
                <a:solidFill>
                  <a:srgbClr val="F69F3C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La casa come “palestra invisibile”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69562" y="2145429"/>
            <a:ext cx="15864840" cy="400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19"/>
              </a:lnSpc>
            </a:pPr>
            <a:r>
              <a:rPr lang="en-US" sz="25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Il movimento può essere inserito nella giornata senza trasformarlo sempre in “esercizio”.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073563" y="2959055"/>
            <a:ext cx="4897755" cy="2428875"/>
            <a:chOff x="0" y="0"/>
            <a:chExt cx="6530340" cy="32385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530340" cy="3238500"/>
            </a:xfrm>
            <a:custGeom>
              <a:avLst/>
              <a:gdLst/>
              <a:ahLst/>
              <a:cxnLst/>
              <a:rect l="l" t="t" r="r" b="b"/>
              <a:pathLst>
                <a:path w="6530340" h="3238500">
                  <a:moveTo>
                    <a:pt x="0" y="539750"/>
                  </a:moveTo>
                  <a:cubicBezTo>
                    <a:pt x="0" y="241681"/>
                    <a:pt x="241681" y="0"/>
                    <a:pt x="539750" y="0"/>
                  </a:cubicBezTo>
                  <a:lnTo>
                    <a:pt x="5990590" y="0"/>
                  </a:lnTo>
                  <a:cubicBezTo>
                    <a:pt x="6288659" y="0"/>
                    <a:pt x="6530340" y="241681"/>
                    <a:pt x="6530340" y="539750"/>
                  </a:cubicBezTo>
                  <a:lnTo>
                    <a:pt x="6530340" y="2698750"/>
                  </a:lnTo>
                  <a:cubicBezTo>
                    <a:pt x="6530340" y="2996819"/>
                    <a:pt x="6288659" y="3238500"/>
                    <a:pt x="5990590" y="3238500"/>
                  </a:cubicBezTo>
                  <a:lnTo>
                    <a:pt x="539750" y="3238500"/>
                  </a:lnTo>
                  <a:cubicBezTo>
                    <a:pt x="241681" y="3238500"/>
                    <a:pt x="0" y="2996819"/>
                    <a:pt x="0" y="2698750"/>
                  </a:cubicBez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E2E8E7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426178" y="3238518"/>
            <a:ext cx="4192524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550" b="1">
                <a:solidFill>
                  <a:srgbClr val="2D394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Alzarsi e sedersi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6697123" y="2959055"/>
            <a:ext cx="4897755" cy="2428875"/>
            <a:chOff x="0" y="0"/>
            <a:chExt cx="6530340" cy="32385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530340" cy="3238500"/>
            </a:xfrm>
            <a:custGeom>
              <a:avLst/>
              <a:gdLst/>
              <a:ahLst/>
              <a:cxnLst/>
              <a:rect l="l" t="t" r="r" b="b"/>
              <a:pathLst>
                <a:path w="6530340" h="3238500">
                  <a:moveTo>
                    <a:pt x="0" y="539750"/>
                  </a:moveTo>
                  <a:cubicBezTo>
                    <a:pt x="0" y="241681"/>
                    <a:pt x="241681" y="0"/>
                    <a:pt x="539750" y="0"/>
                  </a:cubicBezTo>
                  <a:lnTo>
                    <a:pt x="5990590" y="0"/>
                  </a:lnTo>
                  <a:cubicBezTo>
                    <a:pt x="6288659" y="0"/>
                    <a:pt x="6530340" y="241681"/>
                    <a:pt x="6530340" y="539750"/>
                  </a:cubicBezTo>
                  <a:lnTo>
                    <a:pt x="6530340" y="2698750"/>
                  </a:lnTo>
                  <a:cubicBezTo>
                    <a:pt x="6530340" y="2996819"/>
                    <a:pt x="6288659" y="3238500"/>
                    <a:pt x="5990590" y="3238500"/>
                  </a:cubicBezTo>
                  <a:lnTo>
                    <a:pt x="539750" y="3238500"/>
                  </a:lnTo>
                  <a:cubicBezTo>
                    <a:pt x="241681" y="3238500"/>
                    <a:pt x="0" y="2996819"/>
                    <a:pt x="0" y="2698750"/>
                  </a:cubicBez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E2E8E7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7049738" y="3238518"/>
            <a:ext cx="4192524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55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Brevi camminate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049738" y="3910602"/>
            <a:ext cx="4192524" cy="428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9"/>
              </a:lnSpc>
            </a:pPr>
            <a:r>
              <a:rPr lang="en-US" sz="2850">
                <a:solidFill>
                  <a:srgbClr val="2D3940"/>
                </a:solidFill>
                <a:latin typeface="Open Sans"/>
                <a:ea typeface="Open Sans"/>
                <a:cs typeface="Open Sans"/>
                <a:sym typeface="Open Sans"/>
              </a:rPr>
              <a:t>🚶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2320683" y="2959055"/>
            <a:ext cx="4897755" cy="2428875"/>
            <a:chOff x="0" y="0"/>
            <a:chExt cx="6530340" cy="32385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530340" cy="3238500"/>
            </a:xfrm>
            <a:custGeom>
              <a:avLst/>
              <a:gdLst/>
              <a:ahLst/>
              <a:cxnLst/>
              <a:rect l="l" t="t" r="r" b="b"/>
              <a:pathLst>
                <a:path w="6530340" h="3238500">
                  <a:moveTo>
                    <a:pt x="0" y="539750"/>
                  </a:moveTo>
                  <a:cubicBezTo>
                    <a:pt x="0" y="241681"/>
                    <a:pt x="241681" y="0"/>
                    <a:pt x="539750" y="0"/>
                  </a:cubicBezTo>
                  <a:lnTo>
                    <a:pt x="5990590" y="0"/>
                  </a:lnTo>
                  <a:cubicBezTo>
                    <a:pt x="6288659" y="0"/>
                    <a:pt x="6530340" y="241681"/>
                    <a:pt x="6530340" y="539750"/>
                  </a:cubicBezTo>
                  <a:lnTo>
                    <a:pt x="6530340" y="2698750"/>
                  </a:lnTo>
                  <a:cubicBezTo>
                    <a:pt x="6530340" y="2996819"/>
                    <a:pt x="6288659" y="3238500"/>
                    <a:pt x="5990590" y="3238500"/>
                  </a:cubicBezTo>
                  <a:lnTo>
                    <a:pt x="539750" y="3238500"/>
                  </a:lnTo>
                  <a:cubicBezTo>
                    <a:pt x="241681" y="3238500"/>
                    <a:pt x="0" y="2996819"/>
                    <a:pt x="0" y="2698750"/>
                  </a:cubicBez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E2E8E7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2673298" y="3238518"/>
            <a:ext cx="4192524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550" b="1">
                <a:solidFill>
                  <a:srgbClr val="2D394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Apparecchiare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673298" y="3910602"/>
            <a:ext cx="4192524" cy="428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9"/>
              </a:lnSpc>
            </a:pPr>
            <a:r>
              <a:rPr lang="en-US" sz="2850">
                <a:solidFill>
                  <a:srgbClr val="2D3940"/>
                </a:solidFill>
                <a:latin typeface="Open Sans"/>
                <a:ea typeface="Open Sans"/>
                <a:cs typeface="Open Sans"/>
                <a:sym typeface="Open Sans"/>
              </a:rPr>
              <a:t>🍽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1073563" y="5907995"/>
            <a:ext cx="4897755" cy="2428875"/>
            <a:chOff x="0" y="0"/>
            <a:chExt cx="6530340" cy="32385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530340" cy="3238500"/>
            </a:xfrm>
            <a:custGeom>
              <a:avLst/>
              <a:gdLst/>
              <a:ahLst/>
              <a:cxnLst/>
              <a:rect l="l" t="t" r="r" b="b"/>
              <a:pathLst>
                <a:path w="6530340" h="3238500">
                  <a:moveTo>
                    <a:pt x="0" y="539750"/>
                  </a:moveTo>
                  <a:cubicBezTo>
                    <a:pt x="0" y="241681"/>
                    <a:pt x="241681" y="0"/>
                    <a:pt x="539750" y="0"/>
                  </a:cubicBezTo>
                  <a:lnTo>
                    <a:pt x="5990590" y="0"/>
                  </a:lnTo>
                  <a:cubicBezTo>
                    <a:pt x="6288659" y="0"/>
                    <a:pt x="6530340" y="241681"/>
                    <a:pt x="6530340" y="539750"/>
                  </a:cubicBezTo>
                  <a:lnTo>
                    <a:pt x="6530340" y="2698750"/>
                  </a:lnTo>
                  <a:cubicBezTo>
                    <a:pt x="6530340" y="2996819"/>
                    <a:pt x="6288659" y="3238500"/>
                    <a:pt x="5990590" y="3238500"/>
                  </a:cubicBezTo>
                  <a:lnTo>
                    <a:pt x="539750" y="3238500"/>
                  </a:lnTo>
                  <a:cubicBezTo>
                    <a:pt x="241681" y="3238500"/>
                    <a:pt x="0" y="2996819"/>
                    <a:pt x="0" y="2698750"/>
                  </a:cubicBez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E2E8E7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426178" y="6187458"/>
            <a:ext cx="4192524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550" b="1">
                <a:solidFill>
                  <a:srgbClr val="2D394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Annaffiare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6697123" y="5907995"/>
            <a:ext cx="4897755" cy="2428875"/>
            <a:chOff x="0" y="0"/>
            <a:chExt cx="6530340" cy="32385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6530340" cy="3238500"/>
            </a:xfrm>
            <a:custGeom>
              <a:avLst/>
              <a:gdLst/>
              <a:ahLst/>
              <a:cxnLst/>
              <a:rect l="l" t="t" r="r" b="b"/>
              <a:pathLst>
                <a:path w="6530340" h="3238500">
                  <a:moveTo>
                    <a:pt x="0" y="539750"/>
                  </a:moveTo>
                  <a:cubicBezTo>
                    <a:pt x="0" y="241681"/>
                    <a:pt x="241681" y="0"/>
                    <a:pt x="539750" y="0"/>
                  </a:cubicBezTo>
                  <a:lnTo>
                    <a:pt x="5990590" y="0"/>
                  </a:lnTo>
                  <a:cubicBezTo>
                    <a:pt x="6288659" y="0"/>
                    <a:pt x="6530340" y="241681"/>
                    <a:pt x="6530340" y="539750"/>
                  </a:cubicBezTo>
                  <a:lnTo>
                    <a:pt x="6530340" y="2698750"/>
                  </a:lnTo>
                  <a:cubicBezTo>
                    <a:pt x="6530340" y="2996819"/>
                    <a:pt x="6288659" y="3238500"/>
                    <a:pt x="5990590" y="3238500"/>
                  </a:cubicBezTo>
                  <a:lnTo>
                    <a:pt x="539750" y="3238500"/>
                  </a:lnTo>
                  <a:cubicBezTo>
                    <a:pt x="241681" y="3238500"/>
                    <a:pt x="0" y="2996819"/>
                    <a:pt x="0" y="2698750"/>
                  </a:cubicBez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E2E8E7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7049738" y="6187458"/>
            <a:ext cx="4192524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550" b="1">
                <a:solidFill>
                  <a:srgbClr val="2D394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Riporre vestiti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049738" y="6859542"/>
            <a:ext cx="4192524" cy="428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9"/>
              </a:lnSpc>
            </a:pPr>
            <a:r>
              <a:rPr lang="en-US" sz="2850">
                <a:solidFill>
                  <a:srgbClr val="2D3940"/>
                </a:solidFill>
                <a:latin typeface="Open Sans"/>
                <a:ea typeface="Open Sans"/>
                <a:cs typeface="Open Sans"/>
                <a:sym typeface="Open Sans"/>
              </a:rPr>
              <a:t>👕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12320683" y="5907995"/>
            <a:ext cx="4897755" cy="2428875"/>
            <a:chOff x="0" y="0"/>
            <a:chExt cx="6530340" cy="32385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6530340" cy="3238500"/>
            </a:xfrm>
            <a:custGeom>
              <a:avLst/>
              <a:gdLst/>
              <a:ahLst/>
              <a:cxnLst/>
              <a:rect l="l" t="t" r="r" b="b"/>
              <a:pathLst>
                <a:path w="6530340" h="3238500">
                  <a:moveTo>
                    <a:pt x="0" y="539750"/>
                  </a:moveTo>
                  <a:cubicBezTo>
                    <a:pt x="0" y="241681"/>
                    <a:pt x="241681" y="0"/>
                    <a:pt x="539750" y="0"/>
                  </a:cubicBezTo>
                  <a:lnTo>
                    <a:pt x="5990590" y="0"/>
                  </a:lnTo>
                  <a:cubicBezTo>
                    <a:pt x="6288659" y="0"/>
                    <a:pt x="6530340" y="241681"/>
                    <a:pt x="6530340" y="539750"/>
                  </a:cubicBezTo>
                  <a:lnTo>
                    <a:pt x="6530340" y="2698750"/>
                  </a:lnTo>
                  <a:cubicBezTo>
                    <a:pt x="6530340" y="2996819"/>
                    <a:pt x="6288659" y="3238500"/>
                    <a:pt x="5990590" y="3238500"/>
                  </a:cubicBezTo>
                  <a:lnTo>
                    <a:pt x="539750" y="3238500"/>
                  </a:lnTo>
                  <a:cubicBezTo>
                    <a:pt x="241681" y="3238500"/>
                    <a:pt x="0" y="2996819"/>
                    <a:pt x="0" y="2698750"/>
                  </a:cubicBez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E2E8E7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12673298" y="6187458"/>
            <a:ext cx="4192524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550" b="1">
                <a:solidFill>
                  <a:srgbClr val="2D394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Portare oggetti leggeri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2673298" y="6859542"/>
            <a:ext cx="4192524" cy="428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9"/>
              </a:lnSpc>
            </a:pPr>
            <a:r>
              <a:rPr lang="en-US" sz="2850">
                <a:solidFill>
                  <a:srgbClr val="2D3940"/>
                </a:solidFill>
                <a:latin typeface="Open Sans"/>
                <a:ea typeface="Open Sans"/>
                <a:cs typeface="Open Sans"/>
                <a:sym typeface="Open Sans"/>
              </a:rPr>
              <a:t>👜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426178" y="9101138"/>
            <a:ext cx="5715000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E4B66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MEGLIO POCO, MA CON REGOLARITÀ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6940010" y="8916942"/>
            <a:ext cx="9692640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550">
                <a:solidFill>
                  <a:srgbClr val="2D3940"/>
                </a:solidFill>
                <a:latin typeface="Open Sans"/>
                <a:ea typeface="Open Sans"/>
                <a:cs typeface="Open Sans"/>
                <a:sym typeface="Open Sans"/>
              </a:rPr>
              <a:t>Brevi attività ripetute e adattate possono essere più sostenibili di una lunga sessione.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428274" y="3910602"/>
            <a:ext cx="4192524" cy="428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9"/>
              </a:lnSpc>
            </a:pPr>
            <a:r>
              <a:rPr lang="en-US" sz="2850">
                <a:solidFill>
                  <a:srgbClr val="2D3940"/>
                </a:solidFill>
                <a:latin typeface="Open Sans"/>
                <a:ea typeface="Open Sans"/>
                <a:cs typeface="Open Sans"/>
                <a:sym typeface="Open Sans"/>
              </a:rPr>
              <a:t>🪑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426178" y="6859542"/>
            <a:ext cx="4192524" cy="428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9"/>
              </a:lnSpc>
            </a:pPr>
            <a:r>
              <a:rPr lang="en-US" sz="2850">
                <a:solidFill>
                  <a:srgbClr val="2D3940"/>
                </a:solidFill>
                <a:latin typeface="Open Sans"/>
                <a:ea typeface="Open Sans"/>
                <a:cs typeface="Open Sans"/>
                <a:sym typeface="Open Sans"/>
              </a:rPr>
              <a:t>🌱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928550" y="326806"/>
            <a:ext cx="2616539" cy="625694"/>
          </a:xfrm>
          <a:custGeom>
            <a:avLst/>
            <a:gdLst/>
            <a:ahLst/>
            <a:cxnLst/>
            <a:rect l="l" t="t" r="r" b="b"/>
            <a:pathLst>
              <a:path w="2616539" h="625694">
                <a:moveTo>
                  <a:pt x="0" y="0"/>
                </a:moveTo>
                <a:lnTo>
                  <a:pt x="2616540" y="0"/>
                </a:lnTo>
                <a:lnTo>
                  <a:pt x="2616540" y="625694"/>
                </a:lnTo>
                <a:lnTo>
                  <a:pt x="0" y="6256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TextBox 3"/>
          <p:cNvSpPr txBox="1"/>
          <p:nvPr/>
        </p:nvSpPr>
        <p:spPr>
          <a:xfrm>
            <a:off x="2632349" y="933450"/>
            <a:ext cx="13023302" cy="927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  <a:spcBef>
                <a:spcPct val="0"/>
              </a:spcBef>
            </a:pPr>
            <a:r>
              <a:rPr lang="en-US" sz="5499" b="1" i="1">
                <a:solidFill>
                  <a:srgbClr val="F69F3C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Sicurezza: prevenire le cadute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071562" y="2510496"/>
            <a:ext cx="7846695" cy="6063615"/>
            <a:chOff x="0" y="0"/>
            <a:chExt cx="10462260" cy="808482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462260" cy="8084820"/>
            </a:xfrm>
            <a:custGeom>
              <a:avLst/>
              <a:gdLst/>
              <a:ahLst/>
              <a:cxnLst/>
              <a:rect l="l" t="t" r="r" b="b"/>
              <a:pathLst>
                <a:path w="10462260" h="8084820">
                  <a:moveTo>
                    <a:pt x="0" y="1347470"/>
                  </a:moveTo>
                  <a:cubicBezTo>
                    <a:pt x="0" y="603250"/>
                    <a:pt x="603250" y="0"/>
                    <a:pt x="1347470" y="0"/>
                  </a:cubicBezTo>
                  <a:lnTo>
                    <a:pt x="9114790" y="0"/>
                  </a:lnTo>
                  <a:cubicBezTo>
                    <a:pt x="9859010" y="0"/>
                    <a:pt x="10462260" y="603250"/>
                    <a:pt x="10462260" y="1347470"/>
                  </a:cubicBezTo>
                  <a:lnTo>
                    <a:pt x="10462260" y="6737350"/>
                  </a:lnTo>
                  <a:cubicBezTo>
                    <a:pt x="10462260" y="7481570"/>
                    <a:pt x="9859010" y="8084820"/>
                    <a:pt x="9114790" y="8084820"/>
                  </a:cubicBezTo>
                  <a:lnTo>
                    <a:pt x="1347470" y="8084820"/>
                  </a:lnTo>
                  <a:cubicBezTo>
                    <a:pt x="603250" y="8084820"/>
                    <a:pt x="0" y="7481570"/>
                    <a:pt x="0" y="6737350"/>
                  </a:cubicBez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F69F3C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451610" y="2789960"/>
            <a:ext cx="7141464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60"/>
              </a:lnSpc>
            </a:pPr>
            <a:r>
              <a:rPr lang="en-US" sz="2550" b="1">
                <a:solidFill>
                  <a:srgbClr val="F69F3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CASA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424178" y="3452519"/>
            <a:ext cx="7141464" cy="1647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>
                <a:solidFill>
                  <a:srgbClr val="2D3940"/>
                </a:solidFill>
                <a:latin typeface="Open Sans"/>
                <a:ea typeface="Open Sans"/>
                <a:cs typeface="Open Sans"/>
                <a:sym typeface="Open Sans"/>
              </a:rPr>
              <a:t>• Eliminare ostacoli e tappeti instabili</a:t>
            </a:r>
          </a:p>
          <a:p>
            <a:pPr algn="l">
              <a:lnSpc>
                <a:spcPts val="3240"/>
              </a:lnSpc>
            </a:pPr>
            <a:r>
              <a:rPr lang="en-US" sz="2700">
                <a:solidFill>
                  <a:srgbClr val="2D3940"/>
                </a:solidFill>
                <a:latin typeface="Open Sans"/>
                <a:ea typeface="Open Sans"/>
                <a:cs typeface="Open Sans"/>
                <a:sym typeface="Open Sans"/>
              </a:rPr>
              <a:t>• Liberare i passaggi</a:t>
            </a:r>
          </a:p>
          <a:p>
            <a:pPr algn="l">
              <a:lnSpc>
                <a:spcPts val="3240"/>
              </a:lnSpc>
            </a:pPr>
            <a:r>
              <a:rPr lang="en-US" sz="2700">
                <a:solidFill>
                  <a:srgbClr val="2D3940"/>
                </a:solidFill>
                <a:latin typeface="Open Sans"/>
                <a:ea typeface="Open Sans"/>
                <a:cs typeface="Open Sans"/>
                <a:sym typeface="Open Sans"/>
              </a:rPr>
              <a:t>• Migliorare l’illuminazione</a:t>
            </a:r>
          </a:p>
          <a:p>
            <a:pPr algn="l">
              <a:lnSpc>
                <a:spcPts val="3240"/>
              </a:lnSpc>
            </a:pPr>
            <a:r>
              <a:rPr lang="en-US" sz="2700">
                <a:solidFill>
                  <a:srgbClr val="2D3940"/>
                </a:solidFill>
                <a:latin typeface="Open Sans"/>
                <a:ea typeface="Open Sans"/>
                <a:cs typeface="Open Sans"/>
                <a:sym typeface="Open Sans"/>
              </a:rPr>
              <a:t>• Usare calzature stabili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369742" y="2510496"/>
            <a:ext cx="7846695" cy="6063615"/>
            <a:chOff x="0" y="0"/>
            <a:chExt cx="10462260" cy="808482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462260" cy="8084820"/>
            </a:xfrm>
            <a:custGeom>
              <a:avLst/>
              <a:gdLst/>
              <a:ahLst/>
              <a:cxnLst/>
              <a:rect l="l" t="t" r="r" b="b"/>
              <a:pathLst>
                <a:path w="10462260" h="8084820">
                  <a:moveTo>
                    <a:pt x="0" y="1347470"/>
                  </a:moveTo>
                  <a:cubicBezTo>
                    <a:pt x="0" y="603250"/>
                    <a:pt x="603250" y="0"/>
                    <a:pt x="1347470" y="0"/>
                  </a:cubicBezTo>
                  <a:lnTo>
                    <a:pt x="9114790" y="0"/>
                  </a:lnTo>
                  <a:cubicBezTo>
                    <a:pt x="9859010" y="0"/>
                    <a:pt x="10462260" y="603250"/>
                    <a:pt x="10462260" y="1347470"/>
                  </a:cubicBezTo>
                  <a:lnTo>
                    <a:pt x="10462260" y="6737350"/>
                  </a:lnTo>
                  <a:cubicBezTo>
                    <a:pt x="10462260" y="7481570"/>
                    <a:pt x="9859010" y="8084820"/>
                    <a:pt x="9114790" y="8084820"/>
                  </a:cubicBezTo>
                  <a:lnTo>
                    <a:pt x="1347470" y="8084820"/>
                  </a:lnTo>
                  <a:cubicBezTo>
                    <a:pt x="603250" y="8084820"/>
                    <a:pt x="0" y="7481570"/>
                    <a:pt x="0" y="6737350"/>
                  </a:cubicBez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F69F3C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9722358" y="2789960"/>
            <a:ext cx="7141464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60"/>
              </a:lnSpc>
            </a:pPr>
            <a:r>
              <a:rPr lang="en-US" sz="2550" b="1">
                <a:solidFill>
                  <a:srgbClr val="F69F3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BAGNO E AUSILI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722358" y="3452519"/>
            <a:ext cx="7141464" cy="1647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>
                <a:solidFill>
                  <a:srgbClr val="2D3940"/>
                </a:solidFill>
                <a:latin typeface="Open Sans"/>
                <a:ea typeface="Open Sans"/>
                <a:cs typeface="Open Sans"/>
                <a:sym typeface="Open Sans"/>
              </a:rPr>
              <a:t>• Attenzione particolare al bagno</a:t>
            </a:r>
          </a:p>
          <a:p>
            <a:pPr algn="l">
              <a:lnSpc>
                <a:spcPts val="3240"/>
              </a:lnSpc>
            </a:pPr>
            <a:r>
              <a:rPr lang="en-US" sz="2700">
                <a:solidFill>
                  <a:srgbClr val="2D3940"/>
                </a:solidFill>
                <a:latin typeface="Open Sans"/>
                <a:ea typeface="Open Sans"/>
                <a:cs typeface="Open Sans"/>
                <a:sym typeface="Open Sans"/>
              </a:rPr>
              <a:t>• Evitare sedie o sgabelli</a:t>
            </a:r>
          </a:p>
          <a:p>
            <a:pPr algn="l">
              <a:lnSpc>
                <a:spcPts val="3240"/>
              </a:lnSpc>
            </a:pPr>
            <a:r>
              <a:rPr lang="en-US" sz="2700">
                <a:solidFill>
                  <a:srgbClr val="2D3940"/>
                </a:solidFill>
                <a:latin typeface="Open Sans"/>
                <a:ea typeface="Open Sans"/>
                <a:cs typeface="Open Sans"/>
                <a:sym typeface="Open Sans"/>
              </a:rPr>
              <a:t>• Tenere accessibili gli oggetti frequenti</a:t>
            </a:r>
          </a:p>
          <a:p>
            <a:pPr algn="l">
              <a:lnSpc>
                <a:spcPts val="3240"/>
              </a:lnSpc>
            </a:pPr>
            <a:r>
              <a:rPr lang="en-US" sz="2700">
                <a:solidFill>
                  <a:srgbClr val="2D3940"/>
                </a:solidFill>
                <a:latin typeface="Open Sans"/>
                <a:ea typeface="Open Sans"/>
                <a:cs typeface="Open Sans"/>
                <a:sym typeface="Open Sans"/>
              </a:rPr>
              <a:t>• Valutare gli ausili con il professionista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451610" y="9095129"/>
            <a:ext cx="15179040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1">
                <a:solidFill>
                  <a:srgbClr val="2D394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La sicurezza non significa immobilizzare: significa rendere possibile il movimento in un ambiente adeguato.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928550" y="326806"/>
            <a:ext cx="2616539" cy="625694"/>
          </a:xfrm>
          <a:custGeom>
            <a:avLst/>
            <a:gdLst/>
            <a:ahLst/>
            <a:cxnLst/>
            <a:rect l="l" t="t" r="r" b="b"/>
            <a:pathLst>
              <a:path w="2616539" h="625694">
                <a:moveTo>
                  <a:pt x="0" y="0"/>
                </a:moveTo>
                <a:lnTo>
                  <a:pt x="2616540" y="0"/>
                </a:lnTo>
                <a:lnTo>
                  <a:pt x="2616540" y="625694"/>
                </a:lnTo>
                <a:lnTo>
                  <a:pt x="0" y="6256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TextBox 3"/>
          <p:cNvSpPr txBox="1"/>
          <p:nvPr/>
        </p:nvSpPr>
        <p:spPr>
          <a:xfrm>
            <a:off x="2632349" y="933450"/>
            <a:ext cx="13023302" cy="927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  <a:spcBef>
                <a:spcPct val="0"/>
              </a:spcBef>
            </a:pPr>
            <a:r>
              <a:rPr lang="en-US" sz="5499" b="1" i="1">
                <a:solidFill>
                  <a:srgbClr val="F69F3C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Proteggere anche il caregiver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028700" y="2573766"/>
            <a:ext cx="7846695" cy="2771775"/>
            <a:chOff x="0" y="0"/>
            <a:chExt cx="10462260" cy="36957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462260" cy="3695700"/>
            </a:xfrm>
            <a:custGeom>
              <a:avLst/>
              <a:gdLst/>
              <a:ahLst/>
              <a:cxnLst/>
              <a:rect l="l" t="t" r="r" b="b"/>
              <a:pathLst>
                <a:path w="10462260" h="3695700">
                  <a:moveTo>
                    <a:pt x="0" y="615950"/>
                  </a:moveTo>
                  <a:cubicBezTo>
                    <a:pt x="0" y="275717"/>
                    <a:pt x="275717" y="0"/>
                    <a:pt x="615950" y="0"/>
                  </a:cubicBezTo>
                  <a:lnTo>
                    <a:pt x="9846310" y="0"/>
                  </a:lnTo>
                  <a:cubicBezTo>
                    <a:pt x="10186543" y="0"/>
                    <a:pt x="10462260" y="275717"/>
                    <a:pt x="10462260" y="615950"/>
                  </a:cubicBezTo>
                  <a:lnTo>
                    <a:pt x="10462260" y="3079750"/>
                  </a:lnTo>
                  <a:cubicBezTo>
                    <a:pt x="10462260" y="3419983"/>
                    <a:pt x="10186543" y="3695700"/>
                    <a:pt x="9846310" y="3695700"/>
                  </a:cubicBezTo>
                  <a:lnTo>
                    <a:pt x="615950" y="3695700"/>
                  </a:lnTo>
                  <a:cubicBezTo>
                    <a:pt x="275717" y="3695700"/>
                    <a:pt x="0" y="3419983"/>
                    <a:pt x="0" y="3079750"/>
                  </a:cubicBez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AA1C20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81315" y="2853230"/>
            <a:ext cx="7141464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550" b="1">
                <a:solidFill>
                  <a:srgbClr val="AA1C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DA EVITARE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381315" y="3515789"/>
            <a:ext cx="7141464" cy="1238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>
                <a:solidFill>
                  <a:srgbClr val="2D3940"/>
                </a:solidFill>
                <a:latin typeface="Open Sans"/>
                <a:ea typeface="Open Sans"/>
                <a:cs typeface="Open Sans"/>
                <a:sym typeface="Open Sans"/>
              </a:rPr>
              <a:t>Sollevare di peso • tirare dalle ascelle • trascinare per un braccio • improvvisare trasferimenti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28700" y="5797026"/>
            <a:ext cx="7846695" cy="2771775"/>
            <a:chOff x="0" y="0"/>
            <a:chExt cx="10462260" cy="36957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462260" cy="3695700"/>
            </a:xfrm>
            <a:custGeom>
              <a:avLst/>
              <a:gdLst/>
              <a:ahLst/>
              <a:cxnLst/>
              <a:rect l="l" t="t" r="r" b="b"/>
              <a:pathLst>
                <a:path w="10462260" h="3695700">
                  <a:moveTo>
                    <a:pt x="0" y="615950"/>
                  </a:moveTo>
                  <a:cubicBezTo>
                    <a:pt x="0" y="275717"/>
                    <a:pt x="275717" y="0"/>
                    <a:pt x="615950" y="0"/>
                  </a:cubicBezTo>
                  <a:lnTo>
                    <a:pt x="9846310" y="0"/>
                  </a:lnTo>
                  <a:cubicBezTo>
                    <a:pt x="10186543" y="0"/>
                    <a:pt x="10462260" y="275717"/>
                    <a:pt x="10462260" y="615950"/>
                  </a:cubicBezTo>
                  <a:lnTo>
                    <a:pt x="10462260" y="3079750"/>
                  </a:lnTo>
                  <a:cubicBezTo>
                    <a:pt x="10462260" y="3419983"/>
                    <a:pt x="10186543" y="3695700"/>
                    <a:pt x="9846310" y="3695700"/>
                  </a:cubicBezTo>
                  <a:lnTo>
                    <a:pt x="615950" y="3695700"/>
                  </a:lnTo>
                  <a:cubicBezTo>
                    <a:pt x="275717" y="3695700"/>
                    <a:pt x="0" y="3419983"/>
                    <a:pt x="0" y="3079750"/>
                  </a:cubicBez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3D7777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381315" y="6076490"/>
            <a:ext cx="7141464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550" b="1">
                <a:solidFill>
                  <a:srgbClr val="3D777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DA FARE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81315" y="6739049"/>
            <a:ext cx="7141464" cy="1238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>
                <a:solidFill>
                  <a:srgbClr val="2D3940"/>
                </a:solidFill>
                <a:latin typeface="Open Sans"/>
                <a:ea typeface="Open Sans"/>
                <a:cs typeface="Open Sans"/>
                <a:sym typeface="Open Sans"/>
              </a:rPr>
              <a:t>Preparare l’ambiente • bloccare la carrozzina • sfruttare le gambe della persona • usare la tecnica insegnata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395460" y="2573766"/>
            <a:ext cx="7572375" cy="5995035"/>
            <a:chOff x="0" y="0"/>
            <a:chExt cx="10096500" cy="799338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096500" cy="7993380"/>
            </a:xfrm>
            <a:custGeom>
              <a:avLst/>
              <a:gdLst/>
              <a:ahLst/>
              <a:cxnLst/>
              <a:rect l="l" t="t" r="r" b="b"/>
              <a:pathLst>
                <a:path w="10096500" h="7993380">
                  <a:moveTo>
                    <a:pt x="0" y="1332230"/>
                  </a:moveTo>
                  <a:cubicBezTo>
                    <a:pt x="0" y="596519"/>
                    <a:pt x="596519" y="0"/>
                    <a:pt x="1332230" y="0"/>
                  </a:cubicBezTo>
                  <a:lnTo>
                    <a:pt x="8764270" y="0"/>
                  </a:lnTo>
                  <a:cubicBezTo>
                    <a:pt x="9499981" y="0"/>
                    <a:pt x="10096500" y="596519"/>
                    <a:pt x="10096500" y="1332230"/>
                  </a:cubicBezTo>
                  <a:lnTo>
                    <a:pt x="10096500" y="6661150"/>
                  </a:lnTo>
                  <a:cubicBezTo>
                    <a:pt x="10096500" y="7396988"/>
                    <a:pt x="9499981" y="7993380"/>
                    <a:pt x="8764270" y="7993380"/>
                  </a:cubicBezTo>
                  <a:lnTo>
                    <a:pt x="1332230" y="7993380"/>
                  </a:lnTo>
                  <a:cubicBezTo>
                    <a:pt x="596519" y="7993380"/>
                    <a:pt x="0" y="7396861"/>
                    <a:pt x="0" y="6661150"/>
                  </a:cubicBez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F69F3C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9748075" y="2853230"/>
            <a:ext cx="6867144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60"/>
              </a:lnSpc>
            </a:pPr>
            <a:r>
              <a:rPr lang="en-US" sz="2550" b="1">
                <a:solidFill>
                  <a:srgbClr val="F69F3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PRINCIPIO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748075" y="3525314"/>
            <a:ext cx="6867144" cy="3333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3150">
                <a:solidFill>
                  <a:srgbClr val="2D3940"/>
                </a:solidFill>
                <a:latin typeface="Open Sans"/>
                <a:ea typeface="Open Sans"/>
                <a:cs typeface="Open Sans"/>
                <a:sym typeface="Open Sans"/>
              </a:rPr>
              <a:t>NON SOLLEVARE CIÒ CHE POSSIAMO AIUTARE A MUOVERE.</a:t>
            </a:r>
          </a:p>
          <a:p>
            <a:pPr algn="l">
              <a:lnSpc>
                <a:spcPts val="3779"/>
              </a:lnSpc>
            </a:pPr>
            <a:endParaRPr lang="en-US" sz="3150">
              <a:solidFill>
                <a:srgbClr val="2D394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3779"/>
              </a:lnSpc>
            </a:pPr>
            <a:r>
              <a:rPr lang="en-US" sz="3150">
                <a:solidFill>
                  <a:srgbClr val="2D3940"/>
                </a:solidFill>
                <a:latin typeface="Open Sans"/>
                <a:ea typeface="Open Sans"/>
                <a:cs typeface="Open Sans"/>
                <a:sym typeface="Open Sans"/>
              </a:rPr>
              <a:t>Se il trasferimento richiede uno sforzo che il caregiver non può sostenere in sicurezza, chiedere una rivalutazione al fisioterapista.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928550" y="326806"/>
            <a:ext cx="2616539" cy="625694"/>
          </a:xfrm>
          <a:custGeom>
            <a:avLst/>
            <a:gdLst/>
            <a:ahLst/>
            <a:cxnLst/>
            <a:rect l="l" t="t" r="r" b="b"/>
            <a:pathLst>
              <a:path w="2616539" h="625694">
                <a:moveTo>
                  <a:pt x="0" y="0"/>
                </a:moveTo>
                <a:lnTo>
                  <a:pt x="2616540" y="0"/>
                </a:lnTo>
                <a:lnTo>
                  <a:pt x="2616540" y="625694"/>
                </a:lnTo>
                <a:lnTo>
                  <a:pt x="0" y="6256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TextBox 3"/>
          <p:cNvSpPr txBox="1"/>
          <p:nvPr/>
        </p:nvSpPr>
        <p:spPr>
          <a:xfrm>
            <a:off x="2666639" y="866775"/>
            <a:ext cx="13023302" cy="7550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60"/>
              </a:lnSpc>
              <a:spcBef>
                <a:spcPct val="0"/>
              </a:spcBef>
            </a:pPr>
            <a:r>
              <a:rPr lang="en-US" sz="4400" b="1" i="1">
                <a:solidFill>
                  <a:srgbClr val="F69F3C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Tre trasferimenti: una dimostrazione semplice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865823" y="2148546"/>
            <a:ext cx="5377815" cy="6269355"/>
            <a:chOff x="0" y="0"/>
            <a:chExt cx="7170420" cy="835914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170420" cy="8359140"/>
            </a:xfrm>
            <a:custGeom>
              <a:avLst/>
              <a:gdLst/>
              <a:ahLst/>
              <a:cxnLst/>
              <a:rect l="l" t="t" r="r" b="b"/>
              <a:pathLst>
                <a:path w="7170420" h="8359140">
                  <a:moveTo>
                    <a:pt x="0" y="1195070"/>
                  </a:moveTo>
                  <a:cubicBezTo>
                    <a:pt x="0" y="535051"/>
                    <a:pt x="535051" y="0"/>
                    <a:pt x="1195070" y="0"/>
                  </a:cubicBezTo>
                  <a:lnTo>
                    <a:pt x="5975350" y="0"/>
                  </a:lnTo>
                  <a:cubicBezTo>
                    <a:pt x="6635369" y="0"/>
                    <a:pt x="7170420" y="535051"/>
                    <a:pt x="7170420" y="1195070"/>
                  </a:cubicBezTo>
                  <a:lnTo>
                    <a:pt x="7170420" y="7164070"/>
                  </a:lnTo>
                  <a:cubicBezTo>
                    <a:pt x="7170420" y="7824089"/>
                    <a:pt x="6635369" y="8359140"/>
                    <a:pt x="5975350" y="8359140"/>
                  </a:cubicBezTo>
                  <a:lnTo>
                    <a:pt x="1195070" y="8359140"/>
                  </a:lnTo>
                  <a:cubicBezTo>
                    <a:pt x="535051" y="8359140"/>
                    <a:pt x="0" y="7824089"/>
                    <a:pt x="0" y="7164070"/>
                  </a:cubicBez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B59E6F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218438" y="2428010"/>
            <a:ext cx="4672584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550" b="1">
                <a:solidFill>
                  <a:srgbClr val="B59E6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 • LETTO → SEDUTO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18438" y="3100094"/>
            <a:ext cx="4672584" cy="419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550">
                <a:solidFill>
                  <a:srgbClr val="2D3940"/>
                </a:solidFill>
                <a:latin typeface="Open Sans"/>
                <a:ea typeface="Open Sans"/>
                <a:cs typeface="Open Sans"/>
                <a:sym typeface="Open Sans"/>
              </a:rPr>
              <a:t>PIEGARE</a:t>
            </a:r>
          </a:p>
          <a:p>
            <a:pPr algn="l">
              <a:lnSpc>
                <a:spcPts val="3060"/>
              </a:lnSpc>
            </a:pPr>
            <a:r>
              <a:rPr lang="en-US" sz="2550">
                <a:solidFill>
                  <a:srgbClr val="2D3940"/>
                </a:solidFill>
                <a:latin typeface="Open Sans"/>
                <a:ea typeface="Open Sans"/>
                <a:cs typeface="Open Sans"/>
                <a:sym typeface="Open Sans"/>
              </a:rPr>
              <a:t>le ginocchia</a:t>
            </a:r>
          </a:p>
          <a:p>
            <a:pPr algn="l">
              <a:lnSpc>
                <a:spcPts val="3060"/>
              </a:lnSpc>
            </a:pPr>
            <a:endParaRPr lang="en-US" sz="2550">
              <a:solidFill>
                <a:srgbClr val="2D394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3060"/>
              </a:lnSpc>
            </a:pPr>
            <a:r>
              <a:rPr lang="en-US" sz="2550">
                <a:solidFill>
                  <a:srgbClr val="2D3940"/>
                </a:solidFill>
                <a:latin typeface="Open Sans"/>
                <a:ea typeface="Open Sans"/>
                <a:cs typeface="Open Sans"/>
                <a:sym typeface="Open Sans"/>
              </a:rPr>
              <a:t>RUOTARE</a:t>
            </a:r>
          </a:p>
          <a:p>
            <a:pPr algn="l">
              <a:lnSpc>
                <a:spcPts val="3060"/>
              </a:lnSpc>
            </a:pPr>
            <a:r>
              <a:rPr lang="en-US" sz="2550">
                <a:solidFill>
                  <a:srgbClr val="2D3940"/>
                </a:solidFill>
                <a:latin typeface="Open Sans"/>
                <a:ea typeface="Open Sans"/>
                <a:cs typeface="Open Sans"/>
                <a:sym typeface="Open Sans"/>
              </a:rPr>
              <a:t>sul fianco</a:t>
            </a:r>
          </a:p>
          <a:p>
            <a:pPr algn="l">
              <a:lnSpc>
                <a:spcPts val="3060"/>
              </a:lnSpc>
            </a:pPr>
            <a:endParaRPr lang="en-US" sz="2550">
              <a:solidFill>
                <a:srgbClr val="2D394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3060"/>
              </a:lnSpc>
            </a:pPr>
            <a:r>
              <a:rPr lang="en-US" sz="2550">
                <a:solidFill>
                  <a:srgbClr val="2D3940"/>
                </a:solidFill>
                <a:latin typeface="Open Sans"/>
                <a:ea typeface="Open Sans"/>
                <a:cs typeface="Open Sans"/>
                <a:sym typeface="Open Sans"/>
              </a:rPr>
              <a:t>PORTARE</a:t>
            </a:r>
          </a:p>
          <a:p>
            <a:pPr algn="l">
              <a:lnSpc>
                <a:spcPts val="3060"/>
              </a:lnSpc>
            </a:pPr>
            <a:r>
              <a:rPr lang="en-US" sz="2550">
                <a:solidFill>
                  <a:srgbClr val="2D3940"/>
                </a:solidFill>
                <a:latin typeface="Open Sans"/>
                <a:ea typeface="Open Sans"/>
                <a:cs typeface="Open Sans"/>
                <a:sym typeface="Open Sans"/>
              </a:rPr>
              <a:t>le gambe fuori</a:t>
            </a:r>
          </a:p>
          <a:p>
            <a:pPr algn="l">
              <a:lnSpc>
                <a:spcPts val="3060"/>
              </a:lnSpc>
            </a:pPr>
            <a:endParaRPr lang="en-US" sz="2550">
              <a:solidFill>
                <a:srgbClr val="2D394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3060"/>
              </a:lnSpc>
            </a:pPr>
            <a:r>
              <a:rPr lang="en-US" sz="2550">
                <a:solidFill>
                  <a:srgbClr val="2D3940"/>
                </a:solidFill>
                <a:latin typeface="Open Sans"/>
                <a:ea typeface="Open Sans"/>
                <a:cs typeface="Open Sans"/>
                <a:sym typeface="Open Sans"/>
              </a:rPr>
              <a:t>ACCOMPAGNARE</a:t>
            </a:r>
          </a:p>
          <a:p>
            <a:pPr algn="l">
              <a:lnSpc>
                <a:spcPts val="3060"/>
              </a:lnSpc>
            </a:pPr>
            <a:r>
              <a:rPr lang="en-US" sz="2550">
                <a:solidFill>
                  <a:srgbClr val="2D3940"/>
                </a:solidFill>
                <a:latin typeface="Open Sans"/>
                <a:ea typeface="Open Sans"/>
                <a:cs typeface="Open Sans"/>
                <a:sym typeface="Open Sans"/>
              </a:rPr>
              <a:t>il tronco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6448235" y="2148546"/>
            <a:ext cx="5377815" cy="6269355"/>
            <a:chOff x="0" y="0"/>
            <a:chExt cx="7170420" cy="835914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170420" cy="8359140"/>
            </a:xfrm>
            <a:custGeom>
              <a:avLst/>
              <a:gdLst/>
              <a:ahLst/>
              <a:cxnLst/>
              <a:rect l="l" t="t" r="r" b="b"/>
              <a:pathLst>
                <a:path w="7170420" h="8359140">
                  <a:moveTo>
                    <a:pt x="0" y="1195070"/>
                  </a:moveTo>
                  <a:cubicBezTo>
                    <a:pt x="0" y="535051"/>
                    <a:pt x="535051" y="0"/>
                    <a:pt x="1195070" y="0"/>
                  </a:cubicBezTo>
                  <a:lnTo>
                    <a:pt x="5975350" y="0"/>
                  </a:lnTo>
                  <a:cubicBezTo>
                    <a:pt x="6635369" y="0"/>
                    <a:pt x="7170420" y="535051"/>
                    <a:pt x="7170420" y="1195070"/>
                  </a:cubicBezTo>
                  <a:lnTo>
                    <a:pt x="7170420" y="7164070"/>
                  </a:lnTo>
                  <a:cubicBezTo>
                    <a:pt x="7170420" y="7824089"/>
                    <a:pt x="6635369" y="8359140"/>
                    <a:pt x="5975350" y="8359140"/>
                  </a:cubicBezTo>
                  <a:lnTo>
                    <a:pt x="1195070" y="8359140"/>
                  </a:lnTo>
                  <a:cubicBezTo>
                    <a:pt x="535051" y="8359140"/>
                    <a:pt x="0" y="7824089"/>
                    <a:pt x="0" y="7164070"/>
                  </a:cubicBez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B59E6F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800850" y="2428010"/>
            <a:ext cx="4672584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550" b="1">
                <a:solidFill>
                  <a:srgbClr val="B59E6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 • LETTO → CARROZZINA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800850" y="3100094"/>
            <a:ext cx="4672584" cy="3810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550">
                <a:solidFill>
                  <a:srgbClr val="2D3940"/>
                </a:solidFill>
                <a:latin typeface="Open Sans"/>
                <a:ea typeface="Open Sans"/>
                <a:cs typeface="Open Sans"/>
                <a:sym typeface="Open Sans"/>
              </a:rPr>
              <a:t>VICINA E FRENATA</a:t>
            </a:r>
          </a:p>
          <a:p>
            <a:pPr algn="l">
              <a:lnSpc>
                <a:spcPts val="3060"/>
              </a:lnSpc>
            </a:pPr>
            <a:endParaRPr lang="en-US" sz="2550">
              <a:solidFill>
                <a:srgbClr val="2D394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3060"/>
              </a:lnSpc>
            </a:pPr>
            <a:r>
              <a:rPr lang="en-US" sz="2550">
                <a:solidFill>
                  <a:srgbClr val="2D3940"/>
                </a:solidFill>
                <a:latin typeface="Open Sans"/>
                <a:ea typeface="Open Sans"/>
                <a:cs typeface="Open Sans"/>
                <a:sym typeface="Open Sans"/>
              </a:rPr>
              <a:t>PIEDI A TERRA</a:t>
            </a:r>
          </a:p>
          <a:p>
            <a:pPr algn="l">
              <a:lnSpc>
                <a:spcPts val="3060"/>
              </a:lnSpc>
            </a:pPr>
            <a:endParaRPr lang="en-US" sz="2550">
              <a:solidFill>
                <a:srgbClr val="2D394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3060"/>
              </a:lnSpc>
            </a:pPr>
            <a:r>
              <a:rPr lang="en-US" sz="2550">
                <a:solidFill>
                  <a:srgbClr val="2D3940"/>
                </a:solidFill>
                <a:latin typeface="Open Sans"/>
                <a:ea typeface="Open Sans"/>
                <a:cs typeface="Open Sans"/>
                <a:sym typeface="Open Sans"/>
              </a:rPr>
              <a:t>BUSTO IN AVANTI</a:t>
            </a:r>
          </a:p>
          <a:p>
            <a:pPr algn="l">
              <a:lnSpc>
                <a:spcPts val="3060"/>
              </a:lnSpc>
            </a:pPr>
            <a:endParaRPr lang="en-US" sz="2550">
              <a:solidFill>
                <a:srgbClr val="2D394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3060"/>
              </a:lnSpc>
            </a:pPr>
            <a:r>
              <a:rPr lang="en-US" sz="2550">
                <a:solidFill>
                  <a:srgbClr val="2D3940"/>
                </a:solidFill>
                <a:latin typeface="Open Sans"/>
                <a:ea typeface="Open Sans"/>
                <a:cs typeface="Open Sans"/>
                <a:sym typeface="Open Sans"/>
              </a:rPr>
              <a:t>SPINGERE CON LE GAMBE</a:t>
            </a:r>
          </a:p>
          <a:p>
            <a:pPr algn="l">
              <a:lnSpc>
                <a:spcPts val="3060"/>
              </a:lnSpc>
            </a:pPr>
            <a:endParaRPr lang="en-US" sz="2550">
              <a:solidFill>
                <a:srgbClr val="2D394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3060"/>
              </a:lnSpc>
            </a:pPr>
            <a:r>
              <a:rPr lang="en-US" sz="2550">
                <a:solidFill>
                  <a:srgbClr val="2D3940"/>
                </a:solidFill>
                <a:latin typeface="Open Sans"/>
                <a:ea typeface="Open Sans"/>
                <a:cs typeface="Open Sans"/>
                <a:sym typeface="Open Sans"/>
              </a:rPr>
              <a:t>ACCOMPAGNARE</a:t>
            </a:r>
          </a:p>
          <a:p>
            <a:pPr algn="l">
              <a:lnSpc>
                <a:spcPts val="3060"/>
              </a:lnSpc>
            </a:pPr>
            <a:r>
              <a:rPr lang="en-US" sz="2550">
                <a:solidFill>
                  <a:srgbClr val="2D3940"/>
                </a:solidFill>
                <a:latin typeface="Open Sans"/>
                <a:ea typeface="Open Sans"/>
                <a:cs typeface="Open Sans"/>
                <a:sym typeface="Open Sans"/>
              </a:rPr>
              <a:t>il trasferimento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2044363" y="2148546"/>
            <a:ext cx="5377815" cy="6269355"/>
            <a:chOff x="0" y="0"/>
            <a:chExt cx="7170420" cy="835914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7170420" cy="8359140"/>
            </a:xfrm>
            <a:custGeom>
              <a:avLst/>
              <a:gdLst/>
              <a:ahLst/>
              <a:cxnLst/>
              <a:rect l="l" t="t" r="r" b="b"/>
              <a:pathLst>
                <a:path w="7170420" h="8359140">
                  <a:moveTo>
                    <a:pt x="0" y="1195070"/>
                  </a:moveTo>
                  <a:cubicBezTo>
                    <a:pt x="0" y="535051"/>
                    <a:pt x="535051" y="0"/>
                    <a:pt x="1195070" y="0"/>
                  </a:cubicBezTo>
                  <a:lnTo>
                    <a:pt x="5975350" y="0"/>
                  </a:lnTo>
                  <a:cubicBezTo>
                    <a:pt x="6635369" y="0"/>
                    <a:pt x="7170420" y="535051"/>
                    <a:pt x="7170420" y="1195070"/>
                  </a:cubicBezTo>
                  <a:lnTo>
                    <a:pt x="7170420" y="7164070"/>
                  </a:lnTo>
                  <a:cubicBezTo>
                    <a:pt x="7170420" y="7824089"/>
                    <a:pt x="6635369" y="8359140"/>
                    <a:pt x="5975350" y="8359140"/>
                  </a:cubicBezTo>
                  <a:lnTo>
                    <a:pt x="1195070" y="8359140"/>
                  </a:lnTo>
                  <a:cubicBezTo>
                    <a:pt x="535051" y="8359140"/>
                    <a:pt x="0" y="7824089"/>
                    <a:pt x="0" y="7164070"/>
                  </a:cubicBez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B59E6F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2396978" y="2428010"/>
            <a:ext cx="4672584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550" b="1">
                <a:solidFill>
                  <a:srgbClr val="B59E6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3 • VERSO IL BAGNO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396978" y="3100094"/>
            <a:ext cx="4672584" cy="419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550">
                <a:solidFill>
                  <a:srgbClr val="2D3940"/>
                </a:solidFill>
                <a:latin typeface="Open Sans"/>
                <a:ea typeface="Open Sans"/>
                <a:cs typeface="Open Sans"/>
                <a:sym typeface="Open Sans"/>
              </a:rPr>
              <a:t>PREPARARE</a:t>
            </a:r>
          </a:p>
          <a:p>
            <a:pPr algn="l">
              <a:lnSpc>
                <a:spcPts val="3060"/>
              </a:lnSpc>
            </a:pPr>
            <a:r>
              <a:rPr lang="en-US" sz="2550">
                <a:solidFill>
                  <a:srgbClr val="2D3940"/>
                </a:solidFill>
                <a:latin typeface="Open Sans"/>
                <a:ea typeface="Open Sans"/>
                <a:cs typeface="Open Sans"/>
                <a:sym typeface="Open Sans"/>
              </a:rPr>
              <a:t>prima l’ambiente</a:t>
            </a:r>
          </a:p>
          <a:p>
            <a:pPr algn="l">
              <a:lnSpc>
                <a:spcPts val="3060"/>
              </a:lnSpc>
            </a:pPr>
            <a:endParaRPr lang="en-US" sz="2550">
              <a:solidFill>
                <a:srgbClr val="2D394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3060"/>
              </a:lnSpc>
            </a:pPr>
            <a:r>
              <a:rPr lang="en-US" sz="2550">
                <a:solidFill>
                  <a:srgbClr val="2D3940"/>
                </a:solidFill>
                <a:latin typeface="Open Sans"/>
                <a:ea typeface="Open Sans"/>
                <a:cs typeface="Open Sans"/>
                <a:sym typeface="Open Sans"/>
              </a:rPr>
              <a:t>UNA RICHIESTA</a:t>
            </a:r>
          </a:p>
          <a:p>
            <a:pPr algn="l">
              <a:lnSpc>
                <a:spcPts val="3060"/>
              </a:lnSpc>
            </a:pPr>
            <a:r>
              <a:rPr lang="en-US" sz="2550">
                <a:solidFill>
                  <a:srgbClr val="2D3940"/>
                </a:solidFill>
                <a:latin typeface="Open Sans"/>
                <a:ea typeface="Open Sans"/>
                <a:cs typeface="Open Sans"/>
                <a:sym typeface="Open Sans"/>
              </a:rPr>
              <a:t>alla volta</a:t>
            </a:r>
          </a:p>
          <a:p>
            <a:pPr algn="l">
              <a:lnSpc>
                <a:spcPts val="3060"/>
              </a:lnSpc>
            </a:pPr>
            <a:endParaRPr lang="en-US" sz="2550">
              <a:solidFill>
                <a:srgbClr val="2D394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3060"/>
              </a:lnSpc>
            </a:pPr>
            <a:r>
              <a:rPr lang="en-US" sz="2550">
                <a:solidFill>
                  <a:srgbClr val="2D3940"/>
                </a:solidFill>
                <a:latin typeface="Open Sans"/>
                <a:ea typeface="Open Sans"/>
                <a:cs typeface="Open Sans"/>
                <a:sym typeface="Open Sans"/>
              </a:rPr>
              <a:t>ACCOMPAGNARE</a:t>
            </a:r>
          </a:p>
          <a:p>
            <a:pPr algn="l">
              <a:lnSpc>
                <a:spcPts val="3060"/>
              </a:lnSpc>
            </a:pPr>
            <a:r>
              <a:rPr lang="en-US" sz="2550">
                <a:solidFill>
                  <a:srgbClr val="2D3940"/>
                </a:solidFill>
                <a:latin typeface="Open Sans"/>
                <a:ea typeface="Open Sans"/>
                <a:cs typeface="Open Sans"/>
                <a:sym typeface="Open Sans"/>
              </a:rPr>
              <a:t>passo per passo</a:t>
            </a:r>
          </a:p>
          <a:p>
            <a:pPr algn="l">
              <a:lnSpc>
                <a:spcPts val="3060"/>
              </a:lnSpc>
            </a:pPr>
            <a:endParaRPr lang="en-US" sz="2550">
              <a:solidFill>
                <a:srgbClr val="2D394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3060"/>
              </a:lnSpc>
            </a:pPr>
            <a:r>
              <a:rPr lang="en-US" sz="2550">
                <a:solidFill>
                  <a:srgbClr val="2D3940"/>
                </a:solidFill>
                <a:latin typeface="Open Sans"/>
                <a:ea typeface="Open Sans"/>
                <a:cs typeface="Open Sans"/>
                <a:sym typeface="Open Sans"/>
              </a:rPr>
              <a:t>NON TIRARE</a:t>
            </a:r>
          </a:p>
          <a:p>
            <a:pPr algn="l">
              <a:lnSpc>
                <a:spcPts val="3060"/>
              </a:lnSpc>
            </a:pPr>
            <a:r>
              <a:rPr lang="en-US" sz="2550">
                <a:solidFill>
                  <a:srgbClr val="2D3940"/>
                </a:solidFill>
                <a:latin typeface="Open Sans"/>
                <a:ea typeface="Open Sans"/>
                <a:cs typeface="Open Sans"/>
                <a:sym typeface="Open Sans"/>
              </a:rPr>
              <a:t>per un braccio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1651459" y="8762326"/>
            <a:ext cx="15027638" cy="991948"/>
            <a:chOff x="0" y="0"/>
            <a:chExt cx="20036851" cy="1322597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0036890" cy="1322561"/>
            </a:xfrm>
            <a:custGeom>
              <a:avLst/>
              <a:gdLst/>
              <a:ahLst/>
              <a:cxnLst/>
              <a:rect l="l" t="t" r="r" b="b"/>
              <a:pathLst>
                <a:path w="20036890" h="1322561">
                  <a:moveTo>
                    <a:pt x="0" y="220442"/>
                  </a:moveTo>
                  <a:cubicBezTo>
                    <a:pt x="0" y="98731"/>
                    <a:pt x="139802" y="0"/>
                    <a:pt x="312144" y="0"/>
                  </a:cubicBezTo>
                  <a:lnTo>
                    <a:pt x="19724746" y="0"/>
                  </a:lnTo>
                  <a:cubicBezTo>
                    <a:pt x="19897088" y="0"/>
                    <a:pt x="20036890" y="98731"/>
                    <a:pt x="20036890" y="220442"/>
                  </a:cubicBezTo>
                  <a:lnTo>
                    <a:pt x="20036890" y="1102119"/>
                  </a:lnTo>
                  <a:cubicBezTo>
                    <a:pt x="20036890" y="1223830"/>
                    <a:pt x="19897088" y="1322561"/>
                    <a:pt x="19724746" y="1322561"/>
                  </a:cubicBezTo>
                  <a:lnTo>
                    <a:pt x="312144" y="1322561"/>
                  </a:lnTo>
                  <a:cubicBezTo>
                    <a:pt x="139802" y="1322561"/>
                    <a:pt x="0" y="1223921"/>
                    <a:pt x="0" y="1102119"/>
                  </a:cubicBezTo>
                  <a:close/>
                </a:path>
              </a:pathLst>
            </a:custGeom>
            <a:solidFill>
              <a:srgbClr val="E8BC75"/>
            </a:solidFill>
            <a:ln w="14299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314450" y="8978544"/>
            <a:ext cx="15727680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 b="1">
                <a:solidFill>
                  <a:srgbClr val="2D394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⚠ La tecnica deve essere adattata alla persona e, nei trasferimenti impegnativi, insegnata direttamente dal fisioterapista.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928550" y="326806"/>
            <a:ext cx="2616539" cy="625694"/>
          </a:xfrm>
          <a:custGeom>
            <a:avLst/>
            <a:gdLst/>
            <a:ahLst/>
            <a:cxnLst/>
            <a:rect l="l" t="t" r="r" b="b"/>
            <a:pathLst>
              <a:path w="2616539" h="625694">
                <a:moveTo>
                  <a:pt x="0" y="0"/>
                </a:moveTo>
                <a:lnTo>
                  <a:pt x="2616540" y="0"/>
                </a:lnTo>
                <a:lnTo>
                  <a:pt x="2616540" y="625694"/>
                </a:lnTo>
                <a:lnTo>
                  <a:pt x="0" y="6256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TextBox 3"/>
          <p:cNvSpPr txBox="1"/>
          <p:nvPr/>
        </p:nvSpPr>
        <p:spPr>
          <a:xfrm>
            <a:off x="2666639" y="866775"/>
            <a:ext cx="13023302" cy="8280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60"/>
              </a:lnSpc>
              <a:spcBef>
                <a:spcPct val="0"/>
              </a:spcBef>
            </a:pPr>
            <a:r>
              <a:rPr lang="en-US" sz="4900" b="1" i="1">
                <a:solidFill>
                  <a:srgbClr val="F69F3C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Comunicare + routine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082993" y="2248852"/>
            <a:ext cx="7846695" cy="6132195"/>
            <a:chOff x="0" y="0"/>
            <a:chExt cx="10462260" cy="81762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462260" cy="8176260"/>
            </a:xfrm>
            <a:custGeom>
              <a:avLst/>
              <a:gdLst/>
              <a:ahLst/>
              <a:cxnLst/>
              <a:rect l="l" t="t" r="r" b="b"/>
              <a:pathLst>
                <a:path w="10462260" h="8176260">
                  <a:moveTo>
                    <a:pt x="0" y="1362710"/>
                  </a:moveTo>
                  <a:cubicBezTo>
                    <a:pt x="0" y="610108"/>
                    <a:pt x="610108" y="0"/>
                    <a:pt x="1362710" y="0"/>
                  </a:cubicBezTo>
                  <a:lnTo>
                    <a:pt x="9099550" y="0"/>
                  </a:lnTo>
                  <a:cubicBezTo>
                    <a:pt x="9852152" y="0"/>
                    <a:pt x="10462260" y="610108"/>
                    <a:pt x="10462260" y="1362710"/>
                  </a:cubicBezTo>
                  <a:lnTo>
                    <a:pt x="10462260" y="6813550"/>
                  </a:lnTo>
                  <a:cubicBezTo>
                    <a:pt x="10462260" y="7566152"/>
                    <a:pt x="9852152" y="8176260"/>
                    <a:pt x="9099550" y="8176260"/>
                  </a:cubicBezTo>
                  <a:lnTo>
                    <a:pt x="1362710" y="8176260"/>
                  </a:lnTo>
                  <a:cubicBezTo>
                    <a:pt x="610108" y="8176260"/>
                    <a:pt x="0" y="7566152"/>
                    <a:pt x="0" y="6813550"/>
                  </a:cubicBez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106DB5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435608" y="2528316"/>
            <a:ext cx="7141464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60"/>
              </a:lnSpc>
            </a:pPr>
            <a:r>
              <a:rPr lang="en-US" sz="2550" b="1">
                <a:solidFill>
                  <a:srgbClr val="396CC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COMUNICARE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435608" y="3190875"/>
            <a:ext cx="7141464" cy="3914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20"/>
              </a:lnSpc>
            </a:pPr>
            <a:r>
              <a:rPr lang="en-US" sz="2600">
                <a:solidFill>
                  <a:srgbClr val="2D3940"/>
                </a:solidFill>
                <a:latin typeface="Open Sans"/>
                <a:ea typeface="Open Sans"/>
                <a:cs typeface="Open Sans"/>
                <a:sym typeface="Open Sans"/>
              </a:rPr>
              <a:t>Una richiesta alla volta</a:t>
            </a:r>
          </a:p>
          <a:p>
            <a:pPr algn="l">
              <a:lnSpc>
                <a:spcPts val="3120"/>
              </a:lnSpc>
            </a:pPr>
            <a:endParaRPr lang="en-US" sz="2600">
              <a:solidFill>
                <a:srgbClr val="2D394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3120"/>
              </a:lnSpc>
            </a:pPr>
            <a:r>
              <a:rPr lang="en-US" sz="2600">
                <a:solidFill>
                  <a:srgbClr val="2D3940"/>
                </a:solidFill>
                <a:latin typeface="Open Sans"/>
                <a:ea typeface="Open Sans"/>
                <a:cs typeface="Open Sans"/>
                <a:sym typeface="Open Sans"/>
              </a:rPr>
              <a:t>“Alzati.”</a:t>
            </a:r>
          </a:p>
          <a:p>
            <a:pPr algn="l">
              <a:lnSpc>
                <a:spcPts val="3120"/>
              </a:lnSpc>
            </a:pPr>
            <a:endParaRPr lang="en-US" sz="2600">
              <a:solidFill>
                <a:srgbClr val="2D394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3120"/>
              </a:lnSpc>
            </a:pPr>
            <a:r>
              <a:rPr lang="en-US" sz="2600">
                <a:solidFill>
                  <a:srgbClr val="2D3940"/>
                </a:solidFill>
                <a:latin typeface="Open Sans"/>
                <a:ea typeface="Open Sans"/>
                <a:cs typeface="Open Sans"/>
                <a:sym typeface="Open Sans"/>
              </a:rPr>
              <a:t>“Prendi il deambulatore.”</a:t>
            </a:r>
          </a:p>
          <a:p>
            <a:pPr algn="l">
              <a:lnSpc>
                <a:spcPts val="3120"/>
              </a:lnSpc>
            </a:pPr>
            <a:endParaRPr lang="en-US" sz="2600">
              <a:solidFill>
                <a:srgbClr val="2D394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3120"/>
              </a:lnSpc>
            </a:pPr>
            <a:r>
              <a:rPr lang="en-US" sz="2600">
                <a:solidFill>
                  <a:srgbClr val="2D3940"/>
                </a:solidFill>
                <a:latin typeface="Open Sans"/>
                <a:ea typeface="Open Sans"/>
                <a:cs typeface="Open Sans"/>
                <a:sym typeface="Open Sans"/>
              </a:rPr>
              <a:t>“Vieni con me.”</a:t>
            </a:r>
          </a:p>
          <a:p>
            <a:pPr algn="l">
              <a:lnSpc>
                <a:spcPts val="3120"/>
              </a:lnSpc>
            </a:pPr>
            <a:endParaRPr lang="en-US" sz="2600">
              <a:solidFill>
                <a:srgbClr val="2D394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3120"/>
              </a:lnSpc>
            </a:pPr>
            <a:r>
              <a:rPr lang="en-US" sz="2600">
                <a:solidFill>
                  <a:srgbClr val="2D3940"/>
                </a:solidFill>
                <a:latin typeface="Open Sans"/>
                <a:ea typeface="Open Sans"/>
                <a:cs typeface="Open Sans"/>
                <a:sym typeface="Open Sans"/>
              </a:rPr>
              <a:t>Dare tempo per elaborare la richiesta.</a:t>
            </a:r>
          </a:p>
          <a:p>
            <a:pPr algn="l">
              <a:lnSpc>
                <a:spcPts val="3120"/>
              </a:lnSpc>
            </a:pPr>
            <a:r>
              <a:rPr lang="en-US" sz="2600">
                <a:solidFill>
                  <a:srgbClr val="2D3940"/>
                </a:solidFill>
                <a:latin typeface="Open Sans"/>
                <a:ea typeface="Open Sans"/>
                <a:cs typeface="Open Sans"/>
                <a:sym typeface="Open Sans"/>
              </a:rPr>
              <a:t>Evitare correzioni continue.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381172" y="2248852"/>
            <a:ext cx="7846695" cy="6132195"/>
            <a:chOff x="0" y="0"/>
            <a:chExt cx="10462260" cy="817626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462260" cy="8176260"/>
            </a:xfrm>
            <a:custGeom>
              <a:avLst/>
              <a:gdLst/>
              <a:ahLst/>
              <a:cxnLst/>
              <a:rect l="l" t="t" r="r" b="b"/>
              <a:pathLst>
                <a:path w="10462260" h="8176260">
                  <a:moveTo>
                    <a:pt x="0" y="1362710"/>
                  </a:moveTo>
                  <a:cubicBezTo>
                    <a:pt x="0" y="610108"/>
                    <a:pt x="610108" y="0"/>
                    <a:pt x="1362710" y="0"/>
                  </a:cubicBezTo>
                  <a:lnTo>
                    <a:pt x="9099550" y="0"/>
                  </a:lnTo>
                  <a:cubicBezTo>
                    <a:pt x="9852152" y="0"/>
                    <a:pt x="10462260" y="610108"/>
                    <a:pt x="10462260" y="1362710"/>
                  </a:cubicBezTo>
                  <a:lnTo>
                    <a:pt x="10462260" y="6813550"/>
                  </a:lnTo>
                  <a:cubicBezTo>
                    <a:pt x="10462260" y="7566152"/>
                    <a:pt x="9852152" y="8176260"/>
                    <a:pt x="9099550" y="8176260"/>
                  </a:cubicBezTo>
                  <a:lnTo>
                    <a:pt x="1362710" y="8176260"/>
                  </a:lnTo>
                  <a:cubicBezTo>
                    <a:pt x="610108" y="8176260"/>
                    <a:pt x="0" y="7566152"/>
                    <a:pt x="0" y="6813550"/>
                  </a:cubicBez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3D7777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9733788" y="2528316"/>
            <a:ext cx="7141464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60"/>
              </a:lnSpc>
            </a:pPr>
            <a:r>
              <a:rPr lang="en-US" sz="2550" b="1">
                <a:solidFill>
                  <a:srgbClr val="3D777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MANTENERE UNA ROUTINE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733788" y="3190875"/>
            <a:ext cx="7141464" cy="2743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20"/>
              </a:lnSpc>
            </a:pPr>
            <a:r>
              <a:rPr lang="en-US" sz="2600">
                <a:solidFill>
                  <a:srgbClr val="2D3940"/>
                </a:solidFill>
                <a:latin typeface="Open Sans"/>
                <a:ea typeface="Open Sans"/>
                <a:cs typeface="Open Sans"/>
                <a:sym typeface="Open Sans"/>
              </a:rPr>
              <a:t>Alzarsi → colazione → vestirsi → movimento → passeggiata → pranzo → riposo → attività pomeridiane</a:t>
            </a:r>
          </a:p>
          <a:p>
            <a:pPr algn="l">
              <a:lnSpc>
                <a:spcPts val="3120"/>
              </a:lnSpc>
            </a:pPr>
            <a:endParaRPr lang="en-US" sz="2600">
              <a:solidFill>
                <a:srgbClr val="2D394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3120"/>
              </a:lnSpc>
            </a:pPr>
            <a:r>
              <a:rPr lang="en-US" sz="2600">
                <a:solidFill>
                  <a:srgbClr val="2D3940"/>
                </a:solidFill>
                <a:latin typeface="Open Sans"/>
                <a:ea typeface="Open Sans"/>
                <a:cs typeface="Open Sans"/>
                <a:sym typeface="Open Sans"/>
              </a:rPr>
              <a:t>La prevedibilità può rendere più semplici le attività e favorire l’inserimento del movimento.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928550" y="326806"/>
            <a:ext cx="2616539" cy="625694"/>
          </a:xfrm>
          <a:custGeom>
            <a:avLst/>
            <a:gdLst/>
            <a:ahLst/>
            <a:cxnLst/>
            <a:rect l="l" t="t" r="r" b="b"/>
            <a:pathLst>
              <a:path w="2616539" h="625694">
                <a:moveTo>
                  <a:pt x="0" y="0"/>
                </a:moveTo>
                <a:lnTo>
                  <a:pt x="2616540" y="0"/>
                </a:lnTo>
                <a:lnTo>
                  <a:pt x="2616540" y="625694"/>
                </a:lnTo>
                <a:lnTo>
                  <a:pt x="0" y="6256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TextBox 3"/>
          <p:cNvSpPr txBox="1"/>
          <p:nvPr/>
        </p:nvSpPr>
        <p:spPr>
          <a:xfrm>
            <a:off x="2666639" y="866775"/>
            <a:ext cx="13023302" cy="7550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60"/>
              </a:lnSpc>
              <a:spcBef>
                <a:spcPct val="0"/>
              </a:spcBef>
            </a:pPr>
            <a:r>
              <a:rPr lang="en-US" sz="4400" b="1" i="1">
                <a:solidFill>
                  <a:srgbClr val="F69F3C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Fisioterapista e caregiver: una squadra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7056596" y="3078956"/>
            <a:ext cx="4129088" cy="3031808"/>
            <a:chOff x="0" y="0"/>
            <a:chExt cx="5505450" cy="404241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505450" cy="4042410"/>
            </a:xfrm>
            <a:custGeom>
              <a:avLst/>
              <a:gdLst/>
              <a:ahLst/>
              <a:cxnLst/>
              <a:rect l="l" t="t" r="r" b="b"/>
              <a:pathLst>
                <a:path w="5505450" h="4042410">
                  <a:moveTo>
                    <a:pt x="0" y="2021205"/>
                  </a:moveTo>
                  <a:cubicBezTo>
                    <a:pt x="0" y="904875"/>
                    <a:pt x="1232408" y="0"/>
                    <a:pt x="2752725" y="0"/>
                  </a:cubicBezTo>
                  <a:cubicBezTo>
                    <a:pt x="4273042" y="0"/>
                    <a:pt x="5505450" y="904875"/>
                    <a:pt x="5505450" y="2021205"/>
                  </a:cubicBezTo>
                  <a:cubicBezTo>
                    <a:pt x="5505450" y="3137535"/>
                    <a:pt x="4273042" y="4042410"/>
                    <a:pt x="2752725" y="4042410"/>
                  </a:cubicBezTo>
                  <a:cubicBezTo>
                    <a:pt x="1232408" y="4042410"/>
                    <a:pt x="0" y="3137535"/>
                    <a:pt x="0" y="2021205"/>
                  </a:cubicBezTo>
                  <a:close/>
                </a:path>
              </a:pathLst>
            </a:custGeom>
            <a:solidFill>
              <a:srgbClr val="EDE8DD"/>
            </a:solidFill>
            <a:ln w="14288" cap="sq">
              <a:solidFill>
                <a:srgbClr val="B59E6F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7429500" y="3776472"/>
            <a:ext cx="3383280" cy="1828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 b="1">
                <a:solidFill>
                  <a:srgbClr val="2D394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AUTONOMIA</a:t>
            </a:r>
          </a:p>
          <a:p>
            <a:pPr algn="ctr">
              <a:lnSpc>
                <a:spcPts val="3600"/>
              </a:lnSpc>
            </a:pPr>
            <a:r>
              <a:rPr lang="en-US" sz="3000" b="1">
                <a:solidFill>
                  <a:srgbClr val="2D394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</a:t>
            </a:r>
          </a:p>
          <a:p>
            <a:pPr algn="ctr">
              <a:lnSpc>
                <a:spcPts val="3600"/>
              </a:lnSpc>
            </a:pPr>
            <a:r>
              <a:rPr lang="en-US" sz="3000" b="1">
                <a:solidFill>
                  <a:srgbClr val="2D394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QUALITÀ</a:t>
            </a:r>
          </a:p>
          <a:p>
            <a:pPr algn="ctr">
              <a:lnSpc>
                <a:spcPts val="3600"/>
              </a:lnSpc>
            </a:pPr>
            <a:r>
              <a:rPr lang="en-US" sz="3000" b="1">
                <a:solidFill>
                  <a:srgbClr val="2D394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DELLA VITA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014412" y="2248852"/>
            <a:ext cx="4897755" cy="2771775"/>
            <a:chOff x="0" y="0"/>
            <a:chExt cx="6530340" cy="36957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530340" cy="3695700"/>
            </a:xfrm>
            <a:custGeom>
              <a:avLst/>
              <a:gdLst/>
              <a:ahLst/>
              <a:cxnLst/>
              <a:rect l="l" t="t" r="r" b="b"/>
              <a:pathLst>
                <a:path w="6530340" h="3695700">
                  <a:moveTo>
                    <a:pt x="0" y="615950"/>
                  </a:moveTo>
                  <a:cubicBezTo>
                    <a:pt x="0" y="275717"/>
                    <a:pt x="275717" y="0"/>
                    <a:pt x="615950" y="0"/>
                  </a:cubicBezTo>
                  <a:lnTo>
                    <a:pt x="5914390" y="0"/>
                  </a:lnTo>
                  <a:cubicBezTo>
                    <a:pt x="6254623" y="0"/>
                    <a:pt x="6530340" y="275717"/>
                    <a:pt x="6530340" y="615950"/>
                  </a:cubicBezTo>
                  <a:lnTo>
                    <a:pt x="6530340" y="3079750"/>
                  </a:lnTo>
                  <a:cubicBezTo>
                    <a:pt x="6530340" y="3419983"/>
                    <a:pt x="6254623" y="3695700"/>
                    <a:pt x="5914390" y="3695700"/>
                  </a:cubicBezTo>
                  <a:lnTo>
                    <a:pt x="615950" y="3695700"/>
                  </a:lnTo>
                  <a:cubicBezTo>
                    <a:pt x="275717" y="3695700"/>
                    <a:pt x="0" y="3419983"/>
                    <a:pt x="0" y="3079750"/>
                  </a:cubicBez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F69F3C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367028" y="2528316"/>
            <a:ext cx="4192524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550" b="1">
                <a:solidFill>
                  <a:srgbClr val="F69F3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FISIOTERAPISTA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367028" y="3200400"/>
            <a:ext cx="4192524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550">
                <a:solidFill>
                  <a:srgbClr val="2D3940"/>
                </a:solidFill>
                <a:latin typeface="Open Sans"/>
                <a:ea typeface="Open Sans"/>
                <a:cs typeface="Open Sans"/>
                <a:sym typeface="Open Sans"/>
              </a:rPr>
              <a:t>Valuta • programma • adatta • verifica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2398693" y="2248852"/>
            <a:ext cx="4897755" cy="2771775"/>
            <a:chOff x="0" y="0"/>
            <a:chExt cx="6530340" cy="36957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530340" cy="3695700"/>
            </a:xfrm>
            <a:custGeom>
              <a:avLst/>
              <a:gdLst/>
              <a:ahLst/>
              <a:cxnLst/>
              <a:rect l="l" t="t" r="r" b="b"/>
              <a:pathLst>
                <a:path w="6530340" h="3695700">
                  <a:moveTo>
                    <a:pt x="0" y="615950"/>
                  </a:moveTo>
                  <a:cubicBezTo>
                    <a:pt x="0" y="275717"/>
                    <a:pt x="275717" y="0"/>
                    <a:pt x="615950" y="0"/>
                  </a:cubicBezTo>
                  <a:lnTo>
                    <a:pt x="5914390" y="0"/>
                  </a:lnTo>
                  <a:cubicBezTo>
                    <a:pt x="6254623" y="0"/>
                    <a:pt x="6530340" y="275717"/>
                    <a:pt x="6530340" y="615950"/>
                  </a:cubicBezTo>
                  <a:lnTo>
                    <a:pt x="6530340" y="3079750"/>
                  </a:lnTo>
                  <a:cubicBezTo>
                    <a:pt x="6530340" y="3419983"/>
                    <a:pt x="6254623" y="3695700"/>
                    <a:pt x="5914390" y="3695700"/>
                  </a:cubicBezTo>
                  <a:lnTo>
                    <a:pt x="615950" y="3695700"/>
                  </a:lnTo>
                  <a:cubicBezTo>
                    <a:pt x="275717" y="3695700"/>
                    <a:pt x="0" y="3419983"/>
                    <a:pt x="0" y="3079750"/>
                  </a:cubicBez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3A76E4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2751308" y="2528316"/>
            <a:ext cx="4192524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550" b="1">
                <a:solidFill>
                  <a:srgbClr val="396CC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CAREGIVER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751308" y="3200400"/>
            <a:ext cx="4192524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550">
                <a:solidFill>
                  <a:srgbClr val="2D3940"/>
                </a:solidFill>
                <a:latin typeface="Open Sans"/>
                <a:ea typeface="Open Sans"/>
                <a:cs typeface="Open Sans"/>
                <a:sym typeface="Open Sans"/>
              </a:rPr>
              <a:t>Osserva • accompagna • favorisce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1014412" y="6089332"/>
            <a:ext cx="4897755" cy="2428875"/>
            <a:chOff x="0" y="0"/>
            <a:chExt cx="6530340" cy="32385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530340" cy="3238500"/>
            </a:xfrm>
            <a:custGeom>
              <a:avLst/>
              <a:gdLst/>
              <a:ahLst/>
              <a:cxnLst/>
              <a:rect l="l" t="t" r="r" b="b"/>
              <a:pathLst>
                <a:path w="6530340" h="3238500">
                  <a:moveTo>
                    <a:pt x="0" y="539750"/>
                  </a:moveTo>
                  <a:cubicBezTo>
                    <a:pt x="0" y="241681"/>
                    <a:pt x="241681" y="0"/>
                    <a:pt x="539750" y="0"/>
                  </a:cubicBezTo>
                  <a:lnTo>
                    <a:pt x="5990590" y="0"/>
                  </a:lnTo>
                  <a:cubicBezTo>
                    <a:pt x="6288659" y="0"/>
                    <a:pt x="6530340" y="241681"/>
                    <a:pt x="6530340" y="539750"/>
                  </a:cubicBezTo>
                  <a:lnTo>
                    <a:pt x="6530340" y="2698750"/>
                  </a:lnTo>
                  <a:cubicBezTo>
                    <a:pt x="6530340" y="2996819"/>
                    <a:pt x="6288659" y="3238500"/>
                    <a:pt x="5990590" y="3238500"/>
                  </a:cubicBezTo>
                  <a:lnTo>
                    <a:pt x="539750" y="3238500"/>
                  </a:lnTo>
                  <a:cubicBezTo>
                    <a:pt x="241681" y="3238500"/>
                    <a:pt x="0" y="2996819"/>
                    <a:pt x="0" y="2698750"/>
                  </a:cubicBez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3D7777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367028" y="6368796"/>
            <a:ext cx="4192524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550" b="1">
                <a:solidFill>
                  <a:srgbClr val="3D777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COMUNICARE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367028" y="7040880"/>
            <a:ext cx="4192524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250">
                <a:solidFill>
                  <a:srgbClr val="2D3940"/>
                </a:solidFill>
                <a:latin typeface="Open Sans"/>
                <a:ea typeface="Open Sans"/>
                <a:cs typeface="Open Sans"/>
                <a:sym typeface="Open Sans"/>
              </a:rPr>
              <a:t>Segnalare cambiamenti nel cammino, equilibrio, stanchezza e trasferimenti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12398693" y="6089332"/>
            <a:ext cx="4897755" cy="2428875"/>
            <a:chOff x="0" y="0"/>
            <a:chExt cx="6530340" cy="32385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6530340" cy="3238500"/>
            </a:xfrm>
            <a:custGeom>
              <a:avLst/>
              <a:gdLst/>
              <a:ahLst/>
              <a:cxnLst/>
              <a:rect l="l" t="t" r="r" b="b"/>
              <a:pathLst>
                <a:path w="6530340" h="3238500">
                  <a:moveTo>
                    <a:pt x="0" y="539750"/>
                  </a:moveTo>
                  <a:cubicBezTo>
                    <a:pt x="0" y="241681"/>
                    <a:pt x="241681" y="0"/>
                    <a:pt x="539750" y="0"/>
                  </a:cubicBezTo>
                  <a:lnTo>
                    <a:pt x="5990590" y="0"/>
                  </a:lnTo>
                  <a:cubicBezTo>
                    <a:pt x="6288659" y="0"/>
                    <a:pt x="6530340" y="241681"/>
                    <a:pt x="6530340" y="539750"/>
                  </a:cubicBezTo>
                  <a:lnTo>
                    <a:pt x="6530340" y="2698750"/>
                  </a:lnTo>
                  <a:cubicBezTo>
                    <a:pt x="6530340" y="2996819"/>
                    <a:pt x="6288659" y="3238500"/>
                    <a:pt x="5990590" y="3238500"/>
                  </a:cubicBezTo>
                  <a:lnTo>
                    <a:pt x="539750" y="3238500"/>
                  </a:lnTo>
                  <a:cubicBezTo>
                    <a:pt x="241681" y="3238500"/>
                    <a:pt x="0" y="2996819"/>
                    <a:pt x="0" y="2698750"/>
                  </a:cubicBez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AA1C20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12751308" y="6368796"/>
            <a:ext cx="4192524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550" b="1">
                <a:solidFill>
                  <a:srgbClr val="AA1C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RICORDARE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2751308" y="7050405"/>
            <a:ext cx="4192524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>
                <a:solidFill>
                  <a:srgbClr val="2D3940"/>
                </a:solidFill>
                <a:latin typeface="Open Sans"/>
                <a:ea typeface="Open Sans"/>
                <a:cs typeface="Open Sans"/>
                <a:sym typeface="Open Sans"/>
              </a:rPr>
              <a:t>Stimolare • accompagnare • proteggere • non sostituire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971800" y="9029700"/>
            <a:ext cx="12435840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60"/>
              </a:lnSpc>
            </a:pPr>
            <a:r>
              <a:rPr lang="en-US" sz="2550" b="1">
                <a:solidFill>
                  <a:srgbClr val="2D394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Prendersi cura dell’altro significa anche proteggere la salute di chi assiste.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928550" y="326806"/>
            <a:ext cx="2616539" cy="625694"/>
          </a:xfrm>
          <a:custGeom>
            <a:avLst/>
            <a:gdLst/>
            <a:ahLst/>
            <a:cxnLst/>
            <a:rect l="l" t="t" r="r" b="b"/>
            <a:pathLst>
              <a:path w="2616539" h="625694">
                <a:moveTo>
                  <a:pt x="0" y="0"/>
                </a:moveTo>
                <a:lnTo>
                  <a:pt x="2616540" y="0"/>
                </a:lnTo>
                <a:lnTo>
                  <a:pt x="2616540" y="625694"/>
                </a:lnTo>
                <a:lnTo>
                  <a:pt x="0" y="6256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TextBox 3"/>
          <p:cNvSpPr txBox="1"/>
          <p:nvPr/>
        </p:nvSpPr>
        <p:spPr>
          <a:xfrm>
            <a:off x="2632349" y="923925"/>
            <a:ext cx="13023302" cy="863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B860D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TERAPIA OCCUPAZIONALE: COS’È?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462097" y="2400338"/>
            <a:ext cx="15344746" cy="70332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20"/>
              </a:lnSpc>
            </a:pPr>
            <a:r>
              <a:rPr lang="en-US" sz="3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La </a:t>
            </a:r>
            <a:r>
              <a:rPr lang="en-US" sz="30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Terapia Occupazionale</a:t>
            </a:r>
            <a:r>
              <a:rPr lang="en-US" sz="3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è una professione che promuove la salute e il benessere attraverso l’occupazione.</a:t>
            </a:r>
          </a:p>
          <a:p>
            <a:pPr algn="ctr">
              <a:lnSpc>
                <a:spcPts val="4320"/>
              </a:lnSpc>
            </a:pPr>
            <a:endParaRPr lang="en-US" sz="300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ctr">
              <a:lnSpc>
                <a:spcPts val="4320"/>
              </a:lnSpc>
            </a:pPr>
            <a:r>
              <a:rPr lang="en-US" sz="3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L’obiettivo principale della Terapia Occupazionale è quello di rendere le persone capaci di partecipare alle </a:t>
            </a:r>
            <a:r>
              <a:rPr lang="en-US" sz="30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attività della vita quotidiana</a:t>
            </a:r>
            <a:r>
              <a:rPr lang="en-US" sz="3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  <a:p>
            <a:pPr algn="ctr">
              <a:lnSpc>
                <a:spcPts val="4320"/>
              </a:lnSpc>
            </a:pPr>
            <a:endParaRPr lang="en-US" sz="300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ctr">
              <a:lnSpc>
                <a:spcPts val="4320"/>
              </a:lnSpc>
            </a:pPr>
            <a:r>
              <a:rPr lang="en-US" sz="3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I terapisti occupazionali raggiungono questo risultato rendendo le persone capaci di fare cose che incrementino la loro </a:t>
            </a:r>
            <a:r>
              <a:rPr lang="en-US" sz="30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capacità di partecipare</a:t>
            </a:r>
            <a:r>
              <a:rPr lang="en-US" sz="3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o </a:t>
            </a:r>
            <a:r>
              <a:rPr lang="en-US" sz="30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modificando l’ambiente</a:t>
            </a:r>
            <a:r>
              <a:rPr lang="en-US" sz="3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per meglio sostenere la partecipazione.</a:t>
            </a:r>
          </a:p>
          <a:p>
            <a:pPr algn="ctr">
              <a:lnSpc>
                <a:spcPts val="4320"/>
              </a:lnSpc>
            </a:pPr>
            <a:r>
              <a:rPr lang="en-US" sz="3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La Terapia Occupazionale viene praticata in una vasta gamma di ambiti, compresi gli ospedali, i centri per la salute, il domicilio, i luoghi di lavoro, le scuole, le carceri e le case di riposo. </a:t>
            </a:r>
          </a:p>
          <a:p>
            <a:pPr algn="ctr">
              <a:lnSpc>
                <a:spcPts val="4320"/>
              </a:lnSpc>
            </a:pPr>
            <a:endParaRPr lang="en-US" sz="300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928550" y="326806"/>
            <a:ext cx="2616539" cy="625694"/>
          </a:xfrm>
          <a:custGeom>
            <a:avLst/>
            <a:gdLst/>
            <a:ahLst/>
            <a:cxnLst/>
            <a:rect l="l" t="t" r="r" b="b"/>
            <a:pathLst>
              <a:path w="2616539" h="625694">
                <a:moveTo>
                  <a:pt x="0" y="0"/>
                </a:moveTo>
                <a:lnTo>
                  <a:pt x="2616540" y="0"/>
                </a:lnTo>
                <a:lnTo>
                  <a:pt x="2616540" y="625694"/>
                </a:lnTo>
                <a:lnTo>
                  <a:pt x="0" y="6256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TextBox 3"/>
          <p:cNvSpPr txBox="1"/>
          <p:nvPr/>
        </p:nvSpPr>
        <p:spPr>
          <a:xfrm>
            <a:off x="2632349" y="1267889"/>
            <a:ext cx="13023302" cy="1571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00"/>
              </a:lnSpc>
              <a:spcBef>
                <a:spcPct val="0"/>
              </a:spcBef>
            </a:pPr>
            <a:r>
              <a:rPr lang="en-US" sz="4500" b="1" i="1">
                <a:solidFill>
                  <a:srgbClr val="B860D1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Le difficoltà principali nella persona con demenza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25437" y="3796026"/>
            <a:ext cx="15637126" cy="4545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31150" lvl="1" indent="-315575" algn="l">
              <a:lnSpc>
                <a:spcPts val="4017"/>
              </a:lnSpc>
              <a:buFont typeface="Arial"/>
              <a:buChar char="•"/>
            </a:pPr>
            <a:r>
              <a:rPr lang="en-US" sz="348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COMPIERE LE AZIONI DI VITA QUOTIDIANA</a:t>
            </a:r>
          </a:p>
          <a:p>
            <a:pPr marL="631150" lvl="1" indent="-315575" algn="l">
              <a:lnSpc>
                <a:spcPts val="4017"/>
              </a:lnSpc>
            </a:pPr>
            <a:endParaRPr lang="en-US" sz="3487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631150" lvl="1" indent="-315575" algn="l">
              <a:lnSpc>
                <a:spcPts val="4017"/>
              </a:lnSpc>
              <a:buFont typeface="Arial"/>
              <a:buChar char="•"/>
            </a:pPr>
            <a:r>
              <a:rPr lang="en-US" sz="348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COMUNICARE E RELAZIONARSI IN MODO ADEGUATO</a:t>
            </a:r>
          </a:p>
          <a:p>
            <a:pPr marL="631150" lvl="1" indent="-315575" algn="l">
              <a:lnSpc>
                <a:spcPts val="4017"/>
              </a:lnSpc>
            </a:pPr>
            <a:endParaRPr lang="en-US" sz="3487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631150" lvl="1" indent="-315575" algn="l">
              <a:lnSpc>
                <a:spcPts val="4017"/>
              </a:lnSpc>
              <a:buFont typeface="Arial"/>
              <a:buChar char="•"/>
            </a:pPr>
            <a:r>
              <a:rPr lang="en-US" sz="348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RICONOSCERE GLI OGGETTI ED IL LORO UTILIZZO</a:t>
            </a:r>
          </a:p>
          <a:p>
            <a:pPr marL="631150" lvl="1" indent="-315575" algn="l">
              <a:lnSpc>
                <a:spcPts val="4017"/>
              </a:lnSpc>
            </a:pPr>
            <a:endParaRPr lang="en-US" sz="3487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631150" lvl="1" indent="-315575" algn="l">
              <a:lnSpc>
                <a:spcPts val="4017"/>
              </a:lnSpc>
              <a:buFont typeface="Arial"/>
              <a:buChar char="•"/>
            </a:pPr>
            <a:r>
              <a:rPr lang="en-US" sz="348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RICONOSCERE LE PERSONE CHE LO CIRCONDANO E, NELLE FASI PIU’ GRAVI DELLA MALATTIA, SE STESSO</a:t>
            </a:r>
          </a:p>
          <a:p>
            <a:pPr marL="631150" lvl="1" indent="-315575" algn="l">
              <a:lnSpc>
                <a:spcPts val="4017"/>
              </a:lnSpc>
            </a:pPr>
            <a:endParaRPr lang="en-US" sz="3487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928550" y="326806"/>
            <a:ext cx="2616539" cy="625694"/>
          </a:xfrm>
          <a:custGeom>
            <a:avLst/>
            <a:gdLst/>
            <a:ahLst/>
            <a:cxnLst/>
            <a:rect l="l" t="t" r="r" b="b"/>
            <a:pathLst>
              <a:path w="2616539" h="625694">
                <a:moveTo>
                  <a:pt x="0" y="0"/>
                </a:moveTo>
                <a:lnTo>
                  <a:pt x="2616540" y="0"/>
                </a:lnTo>
                <a:lnTo>
                  <a:pt x="2616540" y="625694"/>
                </a:lnTo>
                <a:lnTo>
                  <a:pt x="0" y="6256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TextBox 3"/>
          <p:cNvSpPr txBox="1"/>
          <p:nvPr/>
        </p:nvSpPr>
        <p:spPr>
          <a:xfrm>
            <a:off x="2632349" y="1248839"/>
            <a:ext cx="13023302" cy="1002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259"/>
              </a:lnSpc>
              <a:spcBef>
                <a:spcPct val="0"/>
              </a:spcBef>
            </a:pPr>
            <a:r>
              <a:rPr lang="en-US" sz="5899" b="1" i="1">
                <a:solidFill>
                  <a:srgbClr val="B860D1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Obiettivi: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918731" y="3080339"/>
            <a:ext cx="15340569" cy="5741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59"/>
              </a:lnSpc>
            </a:pPr>
            <a:r>
              <a:rPr lang="en-US" sz="294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Mantenere il più a lungo possibile l’autonomia nelle attività di vita quotidiana stimolando la memoria procedurale anche attraverso il supporto verbale</a:t>
            </a:r>
          </a:p>
          <a:p>
            <a:pPr algn="l">
              <a:lnSpc>
                <a:spcPts val="4159"/>
              </a:lnSpc>
            </a:pPr>
            <a:endParaRPr lang="en-US" sz="2949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4159"/>
              </a:lnSpc>
            </a:pPr>
            <a:r>
              <a:rPr lang="en-US" sz="294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Studiare gli adattamenti ambientali</a:t>
            </a:r>
          </a:p>
          <a:p>
            <a:pPr algn="l">
              <a:lnSpc>
                <a:spcPts val="4159"/>
              </a:lnSpc>
            </a:pPr>
            <a:endParaRPr lang="en-US" sz="2949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4159"/>
              </a:lnSpc>
            </a:pPr>
            <a:r>
              <a:rPr lang="en-US" sz="294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Alleviare ansia e agitazione</a:t>
            </a:r>
          </a:p>
          <a:p>
            <a:pPr algn="l">
              <a:lnSpc>
                <a:spcPts val="4159"/>
              </a:lnSpc>
            </a:pPr>
            <a:endParaRPr lang="en-US" sz="2949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4159"/>
              </a:lnSpc>
            </a:pPr>
            <a:r>
              <a:rPr lang="en-US" sz="294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Promuovere il riconoscimento di sé e degli altri per stimolare e/o mantenere relazioni interpersonali</a:t>
            </a:r>
          </a:p>
          <a:p>
            <a:pPr algn="l">
              <a:lnSpc>
                <a:spcPts val="4159"/>
              </a:lnSpc>
            </a:pPr>
            <a:endParaRPr lang="en-US" sz="2949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4159"/>
              </a:lnSpc>
            </a:pPr>
            <a:r>
              <a:rPr lang="en-US" sz="294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Promuovere un training abitudinario di buoni comportamenti sociali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226347" y="3137489"/>
            <a:ext cx="494738" cy="494738"/>
            <a:chOff x="0" y="0"/>
            <a:chExt cx="659651" cy="659651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659651" cy="659651"/>
              <a:chOff x="0" y="0"/>
              <a:chExt cx="659651" cy="659651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659638" cy="659638"/>
              </a:xfrm>
              <a:custGeom>
                <a:avLst/>
                <a:gdLst/>
                <a:ahLst/>
                <a:cxnLst/>
                <a:rect l="l" t="t" r="r" b="b"/>
                <a:pathLst>
                  <a:path w="659638" h="659638">
                    <a:moveTo>
                      <a:pt x="0" y="329819"/>
                    </a:moveTo>
                    <a:cubicBezTo>
                      <a:pt x="0" y="147701"/>
                      <a:pt x="147701" y="0"/>
                      <a:pt x="329819" y="0"/>
                    </a:cubicBezTo>
                    <a:cubicBezTo>
                      <a:pt x="511937" y="0"/>
                      <a:pt x="659638" y="147701"/>
                      <a:pt x="659638" y="329819"/>
                    </a:cubicBezTo>
                    <a:cubicBezTo>
                      <a:pt x="659638" y="511937"/>
                      <a:pt x="511937" y="659638"/>
                      <a:pt x="329819" y="659638"/>
                    </a:cubicBezTo>
                    <a:cubicBezTo>
                      <a:pt x="147701" y="659638"/>
                      <a:pt x="0" y="511937"/>
                      <a:pt x="0" y="329819"/>
                    </a:cubicBezTo>
                    <a:close/>
                  </a:path>
                </a:pathLst>
              </a:custGeom>
              <a:solidFill>
                <a:srgbClr val="88A491"/>
              </a:solidFill>
              <a:ln w="14299" cap="sq">
                <a:solidFill>
                  <a:srgbClr val="88A491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it-IT"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>
              <a:off x="9538" y="46139"/>
              <a:ext cx="640575" cy="603974"/>
              <a:chOff x="0" y="0"/>
              <a:chExt cx="640575" cy="603974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640580" cy="603974"/>
              </a:xfrm>
              <a:custGeom>
                <a:avLst/>
                <a:gdLst/>
                <a:ahLst/>
                <a:cxnLst/>
                <a:rect l="l" t="t" r="r" b="b"/>
                <a:pathLst>
                  <a:path w="640580" h="603974">
                    <a:moveTo>
                      <a:pt x="0" y="0"/>
                    </a:moveTo>
                    <a:lnTo>
                      <a:pt x="640580" y="0"/>
                    </a:lnTo>
                    <a:lnTo>
                      <a:pt x="640580" y="603974"/>
                    </a:lnTo>
                    <a:lnTo>
                      <a:pt x="0" y="603974"/>
                    </a:lnTo>
                    <a:close/>
                  </a:path>
                </a:pathLst>
              </a:custGeom>
              <a:blipFill>
                <a:blip r:embed="rId3">
                  <a:alphaModFix amt="0"/>
                </a:blip>
                <a:stretch>
                  <a:fillRect l="-70971" r="-70971"/>
                </a:stretch>
              </a:blipFill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0" y="-38100"/>
                <a:ext cx="640575" cy="642074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ctr">
                  <a:lnSpc>
                    <a:spcPts val="2161"/>
                  </a:lnSpc>
                </a:pPr>
                <a:r>
                  <a:rPr lang="en-US" sz="1801" b="1">
                    <a:solidFill>
                      <a:srgbClr val="FFFFFF"/>
                    </a:solidFill>
                    <a:latin typeface="Calibri (MS) Bold"/>
                    <a:ea typeface="Calibri (MS) Bold"/>
                    <a:cs typeface="Calibri (MS) Bold"/>
                    <a:sym typeface="Calibri (MS) Bold"/>
                  </a:rPr>
                  <a:t>✓</a:t>
                </a:r>
              </a:p>
            </p:txBody>
          </p:sp>
        </p:grpSp>
      </p:grpSp>
      <p:grpSp>
        <p:nvGrpSpPr>
          <p:cNvPr id="11" name="Group 11"/>
          <p:cNvGrpSpPr/>
          <p:nvPr/>
        </p:nvGrpSpPr>
        <p:grpSpPr>
          <a:xfrm>
            <a:off x="1226347" y="4695313"/>
            <a:ext cx="494738" cy="494738"/>
            <a:chOff x="0" y="0"/>
            <a:chExt cx="659651" cy="659651"/>
          </a:xfrm>
        </p:grpSpPr>
        <p:grpSp>
          <p:nvGrpSpPr>
            <p:cNvPr id="12" name="Group 12"/>
            <p:cNvGrpSpPr/>
            <p:nvPr/>
          </p:nvGrpSpPr>
          <p:grpSpPr>
            <a:xfrm>
              <a:off x="0" y="0"/>
              <a:ext cx="659651" cy="659651"/>
              <a:chOff x="0" y="0"/>
              <a:chExt cx="659651" cy="659651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659638" cy="659638"/>
              </a:xfrm>
              <a:custGeom>
                <a:avLst/>
                <a:gdLst/>
                <a:ahLst/>
                <a:cxnLst/>
                <a:rect l="l" t="t" r="r" b="b"/>
                <a:pathLst>
                  <a:path w="659638" h="659638">
                    <a:moveTo>
                      <a:pt x="0" y="329819"/>
                    </a:moveTo>
                    <a:cubicBezTo>
                      <a:pt x="0" y="147701"/>
                      <a:pt x="147701" y="0"/>
                      <a:pt x="329819" y="0"/>
                    </a:cubicBezTo>
                    <a:cubicBezTo>
                      <a:pt x="511937" y="0"/>
                      <a:pt x="659638" y="147701"/>
                      <a:pt x="659638" y="329819"/>
                    </a:cubicBezTo>
                    <a:cubicBezTo>
                      <a:pt x="659638" y="511937"/>
                      <a:pt x="511937" y="659638"/>
                      <a:pt x="329819" y="659638"/>
                    </a:cubicBezTo>
                    <a:cubicBezTo>
                      <a:pt x="147701" y="659638"/>
                      <a:pt x="0" y="511937"/>
                      <a:pt x="0" y="329819"/>
                    </a:cubicBezTo>
                    <a:close/>
                  </a:path>
                </a:pathLst>
              </a:custGeom>
              <a:solidFill>
                <a:srgbClr val="88A491"/>
              </a:solidFill>
              <a:ln w="14299" cap="sq">
                <a:solidFill>
                  <a:srgbClr val="88A491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it-IT"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9538" y="46139"/>
              <a:ext cx="640575" cy="603974"/>
              <a:chOff x="0" y="0"/>
              <a:chExt cx="640575" cy="603974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640580" cy="603974"/>
              </a:xfrm>
              <a:custGeom>
                <a:avLst/>
                <a:gdLst/>
                <a:ahLst/>
                <a:cxnLst/>
                <a:rect l="l" t="t" r="r" b="b"/>
                <a:pathLst>
                  <a:path w="640580" h="603974">
                    <a:moveTo>
                      <a:pt x="0" y="0"/>
                    </a:moveTo>
                    <a:lnTo>
                      <a:pt x="640580" y="0"/>
                    </a:lnTo>
                    <a:lnTo>
                      <a:pt x="640580" y="603974"/>
                    </a:lnTo>
                    <a:lnTo>
                      <a:pt x="0" y="603974"/>
                    </a:lnTo>
                    <a:close/>
                  </a:path>
                </a:pathLst>
              </a:custGeom>
              <a:blipFill>
                <a:blip r:embed="rId3">
                  <a:alphaModFix amt="0"/>
                </a:blip>
                <a:stretch>
                  <a:fillRect l="-70971" r="-70971"/>
                </a:stretch>
              </a:blipFill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0" y="-38100"/>
                <a:ext cx="640575" cy="642074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ctr">
                  <a:lnSpc>
                    <a:spcPts val="2161"/>
                  </a:lnSpc>
                </a:pPr>
                <a:r>
                  <a:rPr lang="en-US" sz="1801" b="1">
                    <a:solidFill>
                      <a:srgbClr val="FFFFFF"/>
                    </a:solidFill>
                    <a:latin typeface="Calibri (MS) Bold"/>
                    <a:ea typeface="Calibri (MS) Bold"/>
                    <a:cs typeface="Calibri (MS) Bold"/>
                    <a:sym typeface="Calibri (MS) Bold"/>
                  </a:rPr>
                  <a:t>✓</a:t>
                </a:r>
              </a:p>
            </p:txBody>
          </p:sp>
        </p:grpSp>
      </p:grpSp>
      <p:grpSp>
        <p:nvGrpSpPr>
          <p:cNvPr id="17" name="Group 17"/>
          <p:cNvGrpSpPr/>
          <p:nvPr/>
        </p:nvGrpSpPr>
        <p:grpSpPr>
          <a:xfrm>
            <a:off x="1226347" y="5732094"/>
            <a:ext cx="494738" cy="494738"/>
            <a:chOff x="0" y="0"/>
            <a:chExt cx="659651" cy="659651"/>
          </a:xfrm>
        </p:grpSpPr>
        <p:grpSp>
          <p:nvGrpSpPr>
            <p:cNvPr id="18" name="Group 18"/>
            <p:cNvGrpSpPr/>
            <p:nvPr/>
          </p:nvGrpSpPr>
          <p:grpSpPr>
            <a:xfrm>
              <a:off x="0" y="0"/>
              <a:ext cx="659651" cy="659651"/>
              <a:chOff x="0" y="0"/>
              <a:chExt cx="659651" cy="659651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659638" cy="659638"/>
              </a:xfrm>
              <a:custGeom>
                <a:avLst/>
                <a:gdLst/>
                <a:ahLst/>
                <a:cxnLst/>
                <a:rect l="l" t="t" r="r" b="b"/>
                <a:pathLst>
                  <a:path w="659638" h="659638">
                    <a:moveTo>
                      <a:pt x="0" y="329819"/>
                    </a:moveTo>
                    <a:cubicBezTo>
                      <a:pt x="0" y="147701"/>
                      <a:pt x="147701" y="0"/>
                      <a:pt x="329819" y="0"/>
                    </a:cubicBezTo>
                    <a:cubicBezTo>
                      <a:pt x="511937" y="0"/>
                      <a:pt x="659638" y="147701"/>
                      <a:pt x="659638" y="329819"/>
                    </a:cubicBezTo>
                    <a:cubicBezTo>
                      <a:pt x="659638" y="511937"/>
                      <a:pt x="511937" y="659638"/>
                      <a:pt x="329819" y="659638"/>
                    </a:cubicBezTo>
                    <a:cubicBezTo>
                      <a:pt x="147701" y="659638"/>
                      <a:pt x="0" y="511937"/>
                      <a:pt x="0" y="329819"/>
                    </a:cubicBezTo>
                    <a:close/>
                  </a:path>
                </a:pathLst>
              </a:custGeom>
              <a:solidFill>
                <a:srgbClr val="88A491"/>
              </a:solidFill>
              <a:ln w="14299" cap="sq">
                <a:solidFill>
                  <a:srgbClr val="88A491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it-IT"/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9538" y="46139"/>
              <a:ext cx="640575" cy="603974"/>
              <a:chOff x="0" y="0"/>
              <a:chExt cx="640575" cy="603974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640580" cy="603974"/>
              </a:xfrm>
              <a:custGeom>
                <a:avLst/>
                <a:gdLst/>
                <a:ahLst/>
                <a:cxnLst/>
                <a:rect l="l" t="t" r="r" b="b"/>
                <a:pathLst>
                  <a:path w="640580" h="603974">
                    <a:moveTo>
                      <a:pt x="0" y="0"/>
                    </a:moveTo>
                    <a:lnTo>
                      <a:pt x="640580" y="0"/>
                    </a:lnTo>
                    <a:lnTo>
                      <a:pt x="640580" y="603974"/>
                    </a:lnTo>
                    <a:lnTo>
                      <a:pt x="0" y="603974"/>
                    </a:lnTo>
                    <a:close/>
                  </a:path>
                </a:pathLst>
              </a:custGeom>
              <a:blipFill>
                <a:blip r:embed="rId3">
                  <a:alphaModFix amt="0"/>
                </a:blip>
                <a:stretch>
                  <a:fillRect l="-70971" r="-70971"/>
                </a:stretch>
              </a:blipFill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0" y="-38100"/>
                <a:ext cx="640575" cy="642074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ctr">
                  <a:lnSpc>
                    <a:spcPts val="2161"/>
                  </a:lnSpc>
                </a:pPr>
                <a:r>
                  <a:rPr lang="en-US" sz="1801" b="1">
                    <a:solidFill>
                      <a:srgbClr val="FFFFFF"/>
                    </a:solidFill>
                    <a:latin typeface="Calibri (MS) Bold"/>
                    <a:ea typeface="Calibri (MS) Bold"/>
                    <a:cs typeface="Calibri (MS) Bold"/>
                    <a:sym typeface="Calibri (MS) Bold"/>
                  </a:rPr>
                  <a:t>✓</a:t>
                </a:r>
              </a:p>
            </p:txBody>
          </p:sp>
        </p:grpSp>
      </p:grpSp>
      <p:grpSp>
        <p:nvGrpSpPr>
          <p:cNvPr id="23" name="Group 23"/>
          <p:cNvGrpSpPr/>
          <p:nvPr/>
        </p:nvGrpSpPr>
        <p:grpSpPr>
          <a:xfrm>
            <a:off x="1226347" y="6769757"/>
            <a:ext cx="494738" cy="494738"/>
            <a:chOff x="0" y="0"/>
            <a:chExt cx="659651" cy="659651"/>
          </a:xfrm>
        </p:grpSpPr>
        <p:grpSp>
          <p:nvGrpSpPr>
            <p:cNvPr id="24" name="Group 24"/>
            <p:cNvGrpSpPr/>
            <p:nvPr/>
          </p:nvGrpSpPr>
          <p:grpSpPr>
            <a:xfrm>
              <a:off x="0" y="0"/>
              <a:ext cx="659651" cy="659651"/>
              <a:chOff x="0" y="0"/>
              <a:chExt cx="659651" cy="659651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659638" cy="659638"/>
              </a:xfrm>
              <a:custGeom>
                <a:avLst/>
                <a:gdLst/>
                <a:ahLst/>
                <a:cxnLst/>
                <a:rect l="l" t="t" r="r" b="b"/>
                <a:pathLst>
                  <a:path w="659638" h="659638">
                    <a:moveTo>
                      <a:pt x="0" y="329819"/>
                    </a:moveTo>
                    <a:cubicBezTo>
                      <a:pt x="0" y="147701"/>
                      <a:pt x="147701" y="0"/>
                      <a:pt x="329819" y="0"/>
                    </a:cubicBezTo>
                    <a:cubicBezTo>
                      <a:pt x="511937" y="0"/>
                      <a:pt x="659638" y="147701"/>
                      <a:pt x="659638" y="329819"/>
                    </a:cubicBezTo>
                    <a:cubicBezTo>
                      <a:pt x="659638" y="511937"/>
                      <a:pt x="511937" y="659638"/>
                      <a:pt x="329819" y="659638"/>
                    </a:cubicBezTo>
                    <a:cubicBezTo>
                      <a:pt x="147701" y="659638"/>
                      <a:pt x="0" y="511937"/>
                      <a:pt x="0" y="329819"/>
                    </a:cubicBezTo>
                    <a:close/>
                  </a:path>
                </a:pathLst>
              </a:custGeom>
              <a:solidFill>
                <a:srgbClr val="88A491"/>
              </a:solidFill>
              <a:ln w="14299" cap="sq">
                <a:solidFill>
                  <a:srgbClr val="88A491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it-IT"/>
              </a:p>
            </p:txBody>
          </p:sp>
        </p:grpSp>
        <p:grpSp>
          <p:nvGrpSpPr>
            <p:cNvPr id="26" name="Group 26"/>
            <p:cNvGrpSpPr/>
            <p:nvPr/>
          </p:nvGrpSpPr>
          <p:grpSpPr>
            <a:xfrm>
              <a:off x="9538" y="46139"/>
              <a:ext cx="640575" cy="603974"/>
              <a:chOff x="0" y="0"/>
              <a:chExt cx="640575" cy="603974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640580" cy="603974"/>
              </a:xfrm>
              <a:custGeom>
                <a:avLst/>
                <a:gdLst/>
                <a:ahLst/>
                <a:cxnLst/>
                <a:rect l="l" t="t" r="r" b="b"/>
                <a:pathLst>
                  <a:path w="640580" h="603974">
                    <a:moveTo>
                      <a:pt x="0" y="0"/>
                    </a:moveTo>
                    <a:lnTo>
                      <a:pt x="640580" y="0"/>
                    </a:lnTo>
                    <a:lnTo>
                      <a:pt x="640580" y="603974"/>
                    </a:lnTo>
                    <a:lnTo>
                      <a:pt x="0" y="603974"/>
                    </a:lnTo>
                    <a:close/>
                  </a:path>
                </a:pathLst>
              </a:custGeom>
              <a:blipFill>
                <a:blip r:embed="rId3">
                  <a:alphaModFix amt="0"/>
                </a:blip>
                <a:stretch>
                  <a:fillRect l="-70971" r="-70971"/>
                </a:stretch>
              </a:blipFill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0" y="-38100"/>
                <a:ext cx="640575" cy="642074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ctr">
                  <a:lnSpc>
                    <a:spcPts val="2161"/>
                  </a:lnSpc>
                </a:pPr>
                <a:r>
                  <a:rPr lang="en-US" sz="1801" b="1">
                    <a:solidFill>
                      <a:srgbClr val="FFFFFF"/>
                    </a:solidFill>
                    <a:latin typeface="Calibri (MS) Bold"/>
                    <a:ea typeface="Calibri (MS) Bold"/>
                    <a:cs typeface="Calibri (MS) Bold"/>
                    <a:sym typeface="Calibri (MS) Bold"/>
                  </a:rPr>
                  <a:t>✓</a:t>
                </a:r>
              </a:p>
            </p:txBody>
          </p:sp>
        </p:grpSp>
      </p:grpSp>
      <p:grpSp>
        <p:nvGrpSpPr>
          <p:cNvPr id="29" name="Group 29"/>
          <p:cNvGrpSpPr/>
          <p:nvPr/>
        </p:nvGrpSpPr>
        <p:grpSpPr>
          <a:xfrm>
            <a:off x="1226347" y="8326699"/>
            <a:ext cx="494738" cy="494738"/>
            <a:chOff x="0" y="0"/>
            <a:chExt cx="659651" cy="659651"/>
          </a:xfrm>
        </p:grpSpPr>
        <p:grpSp>
          <p:nvGrpSpPr>
            <p:cNvPr id="30" name="Group 30"/>
            <p:cNvGrpSpPr/>
            <p:nvPr/>
          </p:nvGrpSpPr>
          <p:grpSpPr>
            <a:xfrm>
              <a:off x="0" y="0"/>
              <a:ext cx="659651" cy="659651"/>
              <a:chOff x="0" y="0"/>
              <a:chExt cx="659651" cy="659651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659638" cy="659638"/>
              </a:xfrm>
              <a:custGeom>
                <a:avLst/>
                <a:gdLst/>
                <a:ahLst/>
                <a:cxnLst/>
                <a:rect l="l" t="t" r="r" b="b"/>
                <a:pathLst>
                  <a:path w="659638" h="659638">
                    <a:moveTo>
                      <a:pt x="0" y="329819"/>
                    </a:moveTo>
                    <a:cubicBezTo>
                      <a:pt x="0" y="147701"/>
                      <a:pt x="147701" y="0"/>
                      <a:pt x="329819" y="0"/>
                    </a:cubicBezTo>
                    <a:cubicBezTo>
                      <a:pt x="511937" y="0"/>
                      <a:pt x="659638" y="147701"/>
                      <a:pt x="659638" y="329819"/>
                    </a:cubicBezTo>
                    <a:cubicBezTo>
                      <a:pt x="659638" y="511937"/>
                      <a:pt x="511937" y="659638"/>
                      <a:pt x="329819" y="659638"/>
                    </a:cubicBezTo>
                    <a:cubicBezTo>
                      <a:pt x="147701" y="659638"/>
                      <a:pt x="0" y="511937"/>
                      <a:pt x="0" y="329819"/>
                    </a:cubicBezTo>
                    <a:close/>
                  </a:path>
                </a:pathLst>
              </a:custGeom>
              <a:solidFill>
                <a:srgbClr val="88A491"/>
              </a:solidFill>
              <a:ln w="14299" cap="sq">
                <a:solidFill>
                  <a:srgbClr val="88A491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it-IT"/>
              </a:p>
            </p:txBody>
          </p:sp>
        </p:grpSp>
        <p:grpSp>
          <p:nvGrpSpPr>
            <p:cNvPr id="32" name="Group 32"/>
            <p:cNvGrpSpPr/>
            <p:nvPr/>
          </p:nvGrpSpPr>
          <p:grpSpPr>
            <a:xfrm>
              <a:off x="9538" y="46139"/>
              <a:ext cx="640575" cy="603974"/>
              <a:chOff x="0" y="0"/>
              <a:chExt cx="640575" cy="603974"/>
            </a:xfrm>
          </p:grpSpPr>
          <p:sp>
            <p:nvSpPr>
              <p:cNvPr id="33" name="Freeform 33"/>
              <p:cNvSpPr/>
              <p:nvPr/>
            </p:nvSpPr>
            <p:spPr>
              <a:xfrm>
                <a:off x="0" y="0"/>
                <a:ext cx="640580" cy="603974"/>
              </a:xfrm>
              <a:custGeom>
                <a:avLst/>
                <a:gdLst/>
                <a:ahLst/>
                <a:cxnLst/>
                <a:rect l="l" t="t" r="r" b="b"/>
                <a:pathLst>
                  <a:path w="640580" h="603974">
                    <a:moveTo>
                      <a:pt x="0" y="0"/>
                    </a:moveTo>
                    <a:lnTo>
                      <a:pt x="640580" y="0"/>
                    </a:lnTo>
                    <a:lnTo>
                      <a:pt x="640580" y="603974"/>
                    </a:lnTo>
                    <a:lnTo>
                      <a:pt x="0" y="603974"/>
                    </a:lnTo>
                    <a:close/>
                  </a:path>
                </a:pathLst>
              </a:custGeom>
              <a:blipFill>
                <a:blip r:embed="rId3">
                  <a:alphaModFix amt="0"/>
                </a:blip>
                <a:stretch>
                  <a:fillRect l="-70971" r="-70971"/>
                </a:stretch>
              </a:blipFill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0" y="-38100"/>
                <a:ext cx="640575" cy="642074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ctr">
                  <a:lnSpc>
                    <a:spcPts val="2161"/>
                  </a:lnSpc>
                </a:pPr>
                <a:r>
                  <a:rPr lang="en-US" sz="1801" b="1">
                    <a:solidFill>
                      <a:srgbClr val="FFFFFF"/>
                    </a:solidFill>
                    <a:latin typeface="Calibri (MS) Bold"/>
                    <a:ea typeface="Calibri (MS) Bold"/>
                    <a:cs typeface="Calibri (MS) Bold"/>
                    <a:sym typeface="Calibri (MS) Bold"/>
                  </a:rPr>
                  <a:t>✓</a:t>
                </a:r>
              </a:p>
            </p:txBody>
          </p:sp>
        </p:grp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928550" y="326806"/>
            <a:ext cx="2616539" cy="625694"/>
          </a:xfrm>
          <a:custGeom>
            <a:avLst/>
            <a:gdLst/>
            <a:ahLst/>
            <a:cxnLst/>
            <a:rect l="l" t="t" r="r" b="b"/>
            <a:pathLst>
              <a:path w="2616539" h="625694">
                <a:moveTo>
                  <a:pt x="0" y="0"/>
                </a:moveTo>
                <a:lnTo>
                  <a:pt x="2616540" y="0"/>
                </a:lnTo>
                <a:lnTo>
                  <a:pt x="2616540" y="625694"/>
                </a:lnTo>
                <a:lnTo>
                  <a:pt x="0" y="6256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TextBox 3"/>
          <p:cNvSpPr txBox="1"/>
          <p:nvPr/>
        </p:nvSpPr>
        <p:spPr>
          <a:xfrm>
            <a:off x="2632349" y="1248839"/>
            <a:ext cx="13023302" cy="9036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20"/>
              </a:lnSpc>
              <a:spcBef>
                <a:spcPct val="0"/>
              </a:spcBef>
            </a:pPr>
            <a:r>
              <a:rPr lang="en-US" sz="5300" b="1" i="1">
                <a:solidFill>
                  <a:srgbClr val="B860D1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Il metodo gentlecare di Moyra Jones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471627" y="2471273"/>
            <a:ext cx="15344746" cy="1604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20"/>
              </a:lnSpc>
            </a:pPr>
            <a:r>
              <a:rPr lang="en-US" sz="3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E’ un sistema di cura della persona affetta da demenza elaborato da una terapista occupazionale canadese che persegue l’obiettivo del </a:t>
            </a:r>
            <a:r>
              <a:rPr lang="en-US" sz="30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benessere attraverso un approccio protesico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8055254" y="7246584"/>
            <a:ext cx="2368286" cy="2368286"/>
            <a:chOff x="0" y="0"/>
            <a:chExt cx="3157715" cy="315771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157728" cy="3157728"/>
            </a:xfrm>
            <a:custGeom>
              <a:avLst/>
              <a:gdLst/>
              <a:ahLst/>
              <a:cxnLst/>
              <a:rect l="l" t="t" r="r" b="b"/>
              <a:pathLst>
                <a:path w="3157728" h="3157728">
                  <a:moveTo>
                    <a:pt x="0" y="1578864"/>
                  </a:moveTo>
                  <a:cubicBezTo>
                    <a:pt x="0" y="706882"/>
                    <a:pt x="706882" y="0"/>
                    <a:pt x="1578864" y="0"/>
                  </a:cubicBezTo>
                  <a:cubicBezTo>
                    <a:pt x="2450846" y="0"/>
                    <a:pt x="3157728" y="706882"/>
                    <a:pt x="3157728" y="1578864"/>
                  </a:cubicBezTo>
                  <a:cubicBezTo>
                    <a:pt x="3157728" y="2450846"/>
                    <a:pt x="2450846" y="3157728"/>
                    <a:pt x="1578864" y="3157728"/>
                  </a:cubicBezTo>
                  <a:cubicBezTo>
                    <a:pt x="706882" y="3157728"/>
                    <a:pt x="0" y="2450846"/>
                    <a:pt x="0" y="1578864"/>
                  </a:cubicBezTo>
                  <a:close/>
                </a:path>
              </a:pathLst>
            </a:custGeom>
            <a:solidFill>
              <a:srgbClr val="C89EE3"/>
            </a:solidFill>
            <a:ln w="23812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398593" y="7589923"/>
            <a:ext cx="1681601" cy="1681605"/>
            <a:chOff x="0" y="0"/>
            <a:chExt cx="2242134" cy="224214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242140" cy="2242146"/>
            </a:xfrm>
            <a:custGeom>
              <a:avLst/>
              <a:gdLst/>
              <a:ahLst/>
              <a:cxnLst/>
              <a:rect l="l" t="t" r="r" b="b"/>
              <a:pathLst>
                <a:path w="2242140" h="2242146">
                  <a:moveTo>
                    <a:pt x="0" y="0"/>
                  </a:moveTo>
                  <a:lnTo>
                    <a:pt x="2242140" y="0"/>
                  </a:lnTo>
                  <a:lnTo>
                    <a:pt x="2242140" y="2242146"/>
                  </a:lnTo>
                  <a:lnTo>
                    <a:pt x="0" y="224214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r="-78303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38100"/>
              <a:ext cx="2242134" cy="22040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186"/>
                </a:lnSpc>
              </a:pPr>
              <a:r>
                <a:rPr lang="en-US" sz="295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Persona con demenza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 rot="-9269820">
            <a:off x="6694637" y="7452163"/>
            <a:ext cx="1219514" cy="668169"/>
            <a:chOff x="0" y="0"/>
            <a:chExt cx="1626019" cy="89089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625981" cy="890905"/>
            </a:xfrm>
            <a:custGeom>
              <a:avLst/>
              <a:gdLst/>
              <a:ahLst/>
              <a:cxnLst/>
              <a:rect l="l" t="t" r="r" b="b"/>
              <a:pathLst>
                <a:path w="1625981" h="890905">
                  <a:moveTo>
                    <a:pt x="0" y="445389"/>
                  </a:moveTo>
                  <a:lnTo>
                    <a:pt x="445389" y="0"/>
                  </a:lnTo>
                  <a:lnTo>
                    <a:pt x="445389" y="178181"/>
                  </a:lnTo>
                  <a:lnTo>
                    <a:pt x="1625981" y="178181"/>
                  </a:lnTo>
                  <a:lnTo>
                    <a:pt x="1625981" y="712724"/>
                  </a:lnTo>
                  <a:lnTo>
                    <a:pt x="445389" y="712724"/>
                  </a:lnTo>
                  <a:lnTo>
                    <a:pt x="445389" y="890905"/>
                  </a:lnTo>
                  <a:close/>
                </a:path>
              </a:pathLst>
            </a:custGeom>
            <a:solidFill>
              <a:srgbClr val="ADCEF5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358869" y="5736624"/>
            <a:ext cx="2251062" cy="1805607"/>
            <a:chOff x="0" y="0"/>
            <a:chExt cx="3001416" cy="240747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001518" cy="2407539"/>
            </a:xfrm>
            <a:custGeom>
              <a:avLst/>
              <a:gdLst/>
              <a:ahLst/>
              <a:cxnLst/>
              <a:rect l="l" t="t" r="r" b="b"/>
              <a:pathLst>
                <a:path w="3001518" h="2407539">
                  <a:moveTo>
                    <a:pt x="0" y="240792"/>
                  </a:moveTo>
                  <a:cubicBezTo>
                    <a:pt x="0" y="107823"/>
                    <a:pt x="107823" y="0"/>
                    <a:pt x="240792" y="0"/>
                  </a:cubicBezTo>
                  <a:lnTo>
                    <a:pt x="2760726" y="0"/>
                  </a:lnTo>
                  <a:cubicBezTo>
                    <a:pt x="2893695" y="0"/>
                    <a:pt x="3001518" y="107823"/>
                    <a:pt x="3001518" y="240792"/>
                  </a:cubicBezTo>
                  <a:lnTo>
                    <a:pt x="3001518" y="2166747"/>
                  </a:lnTo>
                  <a:cubicBezTo>
                    <a:pt x="3001518" y="2299716"/>
                    <a:pt x="2893695" y="2407539"/>
                    <a:pt x="2760726" y="2407539"/>
                  </a:cubicBezTo>
                  <a:lnTo>
                    <a:pt x="240792" y="2407539"/>
                  </a:lnTo>
                  <a:cubicBezTo>
                    <a:pt x="107823" y="2407539"/>
                    <a:pt x="0" y="2299716"/>
                    <a:pt x="0" y="2166747"/>
                  </a:cubicBezTo>
                  <a:close/>
                </a:path>
              </a:pathLst>
            </a:custGeom>
            <a:solidFill>
              <a:srgbClr val="B6DA9A"/>
            </a:solidFill>
            <a:ln w="23812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4411056" y="5788812"/>
            <a:ext cx="2146687" cy="1701237"/>
            <a:chOff x="0" y="0"/>
            <a:chExt cx="2862250" cy="226831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862250" cy="2268310"/>
            </a:xfrm>
            <a:custGeom>
              <a:avLst/>
              <a:gdLst/>
              <a:ahLst/>
              <a:cxnLst/>
              <a:rect l="l" t="t" r="r" b="b"/>
              <a:pathLst>
                <a:path w="2862250" h="2268310">
                  <a:moveTo>
                    <a:pt x="0" y="0"/>
                  </a:moveTo>
                  <a:lnTo>
                    <a:pt x="2862250" y="0"/>
                  </a:lnTo>
                  <a:lnTo>
                    <a:pt x="2862250" y="2268310"/>
                  </a:lnTo>
                  <a:lnTo>
                    <a:pt x="0" y="226831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51680" r="-51680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47625"/>
              <a:ext cx="2862250" cy="222069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266"/>
                </a:lnSpc>
              </a:pPr>
              <a:r>
                <a:rPr lang="en-US" sz="395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Attività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 rot="-5400000">
            <a:off x="8187857" y="5860959"/>
            <a:ext cx="2103082" cy="668169"/>
            <a:chOff x="0" y="0"/>
            <a:chExt cx="2804109" cy="89089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804173" cy="890905"/>
            </a:xfrm>
            <a:custGeom>
              <a:avLst/>
              <a:gdLst/>
              <a:ahLst/>
              <a:cxnLst/>
              <a:rect l="l" t="t" r="r" b="b"/>
              <a:pathLst>
                <a:path w="2804173" h="890905">
                  <a:moveTo>
                    <a:pt x="0" y="445389"/>
                  </a:moveTo>
                  <a:lnTo>
                    <a:pt x="512575" y="0"/>
                  </a:lnTo>
                  <a:lnTo>
                    <a:pt x="512575" y="178181"/>
                  </a:lnTo>
                  <a:lnTo>
                    <a:pt x="2804173" y="178181"/>
                  </a:lnTo>
                  <a:lnTo>
                    <a:pt x="2804173" y="712724"/>
                  </a:lnTo>
                  <a:lnTo>
                    <a:pt x="512575" y="712724"/>
                  </a:lnTo>
                  <a:lnTo>
                    <a:pt x="512575" y="890905"/>
                  </a:lnTo>
                  <a:close/>
                </a:path>
              </a:pathLst>
            </a:custGeom>
            <a:solidFill>
              <a:srgbClr val="ADCEF5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8113862" y="4389437"/>
            <a:ext cx="2251062" cy="1805607"/>
            <a:chOff x="0" y="0"/>
            <a:chExt cx="3001416" cy="2407476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3001518" cy="2407539"/>
            </a:xfrm>
            <a:custGeom>
              <a:avLst/>
              <a:gdLst/>
              <a:ahLst/>
              <a:cxnLst/>
              <a:rect l="l" t="t" r="r" b="b"/>
              <a:pathLst>
                <a:path w="3001518" h="2407539">
                  <a:moveTo>
                    <a:pt x="0" y="240792"/>
                  </a:moveTo>
                  <a:cubicBezTo>
                    <a:pt x="0" y="107823"/>
                    <a:pt x="107823" y="0"/>
                    <a:pt x="240792" y="0"/>
                  </a:cubicBezTo>
                  <a:lnTo>
                    <a:pt x="2760726" y="0"/>
                  </a:lnTo>
                  <a:cubicBezTo>
                    <a:pt x="2893695" y="0"/>
                    <a:pt x="3001518" y="107823"/>
                    <a:pt x="3001518" y="240792"/>
                  </a:cubicBezTo>
                  <a:lnTo>
                    <a:pt x="3001518" y="2166747"/>
                  </a:lnTo>
                  <a:cubicBezTo>
                    <a:pt x="3001518" y="2299716"/>
                    <a:pt x="2893695" y="2407539"/>
                    <a:pt x="2760726" y="2407539"/>
                  </a:cubicBezTo>
                  <a:lnTo>
                    <a:pt x="240792" y="2407539"/>
                  </a:lnTo>
                  <a:cubicBezTo>
                    <a:pt x="107823" y="2407539"/>
                    <a:pt x="0" y="2299716"/>
                    <a:pt x="0" y="2166747"/>
                  </a:cubicBezTo>
                  <a:close/>
                </a:path>
              </a:pathLst>
            </a:custGeom>
            <a:solidFill>
              <a:srgbClr val="F0D7B2"/>
            </a:solidFill>
            <a:ln w="23812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8166049" y="4441624"/>
            <a:ext cx="2146687" cy="1701237"/>
            <a:chOff x="0" y="0"/>
            <a:chExt cx="2862250" cy="2268316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862250" cy="2268310"/>
            </a:xfrm>
            <a:custGeom>
              <a:avLst/>
              <a:gdLst/>
              <a:ahLst/>
              <a:cxnLst/>
              <a:rect l="l" t="t" r="r" b="b"/>
              <a:pathLst>
                <a:path w="2862250" h="2268310">
                  <a:moveTo>
                    <a:pt x="0" y="0"/>
                  </a:moveTo>
                  <a:lnTo>
                    <a:pt x="2862250" y="0"/>
                  </a:lnTo>
                  <a:lnTo>
                    <a:pt x="2862250" y="2268310"/>
                  </a:lnTo>
                  <a:lnTo>
                    <a:pt x="0" y="226831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51680" r="-51680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47625"/>
              <a:ext cx="2862250" cy="222069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942"/>
                </a:lnSpc>
              </a:pPr>
              <a:r>
                <a:rPr lang="en-US" sz="365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Ambiente 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 rot="9211080">
            <a:off x="10462793" y="7298524"/>
            <a:ext cx="1048283" cy="771163"/>
            <a:chOff x="0" y="0"/>
            <a:chExt cx="1397711" cy="1028217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397762" cy="1028192"/>
            </a:xfrm>
            <a:custGeom>
              <a:avLst/>
              <a:gdLst/>
              <a:ahLst/>
              <a:cxnLst/>
              <a:rect l="l" t="t" r="r" b="b"/>
              <a:pathLst>
                <a:path w="1397762" h="1028192">
                  <a:moveTo>
                    <a:pt x="1397762" y="514096"/>
                  </a:moveTo>
                  <a:lnTo>
                    <a:pt x="883539" y="0"/>
                  </a:lnTo>
                  <a:lnTo>
                    <a:pt x="883539" y="205613"/>
                  </a:lnTo>
                  <a:lnTo>
                    <a:pt x="0" y="205613"/>
                  </a:lnTo>
                  <a:lnTo>
                    <a:pt x="0" y="822579"/>
                  </a:lnTo>
                  <a:lnTo>
                    <a:pt x="883539" y="822579"/>
                  </a:lnTo>
                  <a:lnTo>
                    <a:pt x="883539" y="1028192"/>
                  </a:lnTo>
                  <a:close/>
                </a:path>
              </a:pathLst>
            </a:custGeom>
            <a:solidFill>
              <a:srgbClr val="ADCEF5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2016340" y="5550087"/>
            <a:ext cx="2251062" cy="1805607"/>
            <a:chOff x="0" y="0"/>
            <a:chExt cx="3001416" cy="2407476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3001518" cy="2407539"/>
            </a:xfrm>
            <a:custGeom>
              <a:avLst/>
              <a:gdLst/>
              <a:ahLst/>
              <a:cxnLst/>
              <a:rect l="l" t="t" r="r" b="b"/>
              <a:pathLst>
                <a:path w="3001518" h="2407539">
                  <a:moveTo>
                    <a:pt x="0" y="240792"/>
                  </a:moveTo>
                  <a:cubicBezTo>
                    <a:pt x="0" y="107823"/>
                    <a:pt x="107823" y="0"/>
                    <a:pt x="240792" y="0"/>
                  </a:cubicBezTo>
                  <a:lnTo>
                    <a:pt x="2760726" y="0"/>
                  </a:lnTo>
                  <a:cubicBezTo>
                    <a:pt x="2893695" y="0"/>
                    <a:pt x="3001518" y="107823"/>
                    <a:pt x="3001518" y="240792"/>
                  </a:cubicBezTo>
                  <a:lnTo>
                    <a:pt x="3001518" y="2166747"/>
                  </a:lnTo>
                  <a:cubicBezTo>
                    <a:pt x="3001518" y="2299716"/>
                    <a:pt x="2893695" y="2407539"/>
                    <a:pt x="2760726" y="2407539"/>
                  </a:cubicBezTo>
                  <a:lnTo>
                    <a:pt x="240792" y="2407539"/>
                  </a:lnTo>
                  <a:cubicBezTo>
                    <a:pt x="107823" y="2407539"/>
                    <a:pt x="0" y="2299716"/>
                    <a:pt x="0" y="2166747"/>
                  </a:cubicBezTo>
                  <a:close/>
                </a:path>
              </a:pathLst>
            </a:custGeom>
            <a:solidFill>
              <a:srgbClr val="7294BD"/>
            </a:solidFill>
            <a:ln w="23812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2068518" y="5602274"/>
            <a:ext cx="2146687" cy="1701237"/>
            <a:chOff x="0" y="0"/>
            <a:chExt cx="2862250" cy="2268316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2862250" cy="2268310"/>
            </a:xfrm>
            <a:custGeom>
              <a:avLst/>
              <a:gdLst/>
              <a:ahLst/>
              <a:cxnLst/>
              <a:rect l="l" t="t" r="r" b="b"/>
              <a:pathLst>
                <a:path w="2862250" h="2268310">
                  <a:moveTo>
                    <a:pt x="0" y="0"/>
                  </a:moveTo>
                  <a:lnTo>
                    <a:pt x="2862250" y="0"/>
                  </a:lnTo>
                  <a:lnTo>
                    <a:pt x="2862250" y="2268310"/>
                  </a:lnTo>
                  <a:lnTo>
                    <a:pt x="0" y="226831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51680" r="-51680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47625"/>
              <a:ext cx="2862250" cy="222069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374"/>
                </a:lnSpc>
              </a:pPr>
              <a:r>
                <a:rPr lang="en-US" sz="405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Persone</a:t>
              </a:r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928550" y="326806"/>
            <a:ext cx="2616539" cy="625694"/>
          </a:xfrm>
          <a:custGeom>
            <a:avLst/>
            <a:gdLst/>
            <a:ahLst/>
            <a:cxnLst/>
            <a:rect l="l" t="t" r="r" b="b"/>
            <a:pathLst>
              <a:path w="2616539" h="625694">
                <a:moveTo>
                  <a:pt x="0" y="0"/>
                </a:moveTo>
                <a:lnTo>
                  <a:pt x="2616540" y="0"/>
                </a:lnTo>
                <a:lnTo>
                  <a:pt x="2616540" y="625694"/>
                </a:lnTo>
                <a:lnTo>
                  <a:pt x="0" y="6256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3" name="Group 3"/>
          <p:cNvGrpSpPr/>
          <p:nvPr/>
        </p:nvGrpSpPr>
        <p:grpSpPr>
          <a:xfrm>
            <a:off x="3186522" y="4476252"/>
            <a:ext cx="3992724" cy="5323627"/>
            <a:chOff x="0" y="0"/>
            <a:chExt cx="3266250" cy="435499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266186" cy="4354957"/>
            </a:xfrm>
            <a:custGeom>
              <a:avLst/>
              <a:gdLst/>
              <a:ahLst/>
              <a:cxnLst/>
              <a:rect l="l" t="t" r="r" b="b"/>
              <a:pathLst>
                <a:path w="3266186" h="4354957">
                  <a:moveTo>
                    <a:pt x="0" y="0"/>
                  </a:moveTo>
                  <a:lnTo>
                    <a:pt x="3266186" y="0"/>
                  </a:lnTo>
                  <a:lnTo>
                    <a:pt x="3266186" y="4354957"/>
                  </a:lnTo>
                  <a:lnTo>
                    <a:pt x="0" y="43549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1"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372310" y="4182975"/>
            <a:ext cx="3931355" cy="5616904"/>
            <a:chOff x="0" y="0"/>
            <a:chExt cx="3285541" cy="469419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285490" cy="4694174"/>
            </a:xfrm>
            <a:custGeom>
              <a:avLst/>
              <a:gdLst/>
              <a:ahLst/>
              <a:cxnLst/>
              <a:rect l="l" t="t" r="r" b="b"/>
              <a:pathLst>
                <a:path w="3285490" h="4694174">
                  <a:moveTo>
                    <a:pt x="0" y="0"/>
                  </a:moveTo>
                  <a:lnTo>
                    <a:pt x="3285490" y="0"/>
                  </a:lnTo>
                  <a:lnTo>
                    <a:pt x="3285490" y="4694174"/>
                  </a:lnTo>
                  <a:lnTo>
                    <a:pt x="0" y="46941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1"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7" name="Group 7"/>
          <p:cNvGrpSpPr/>
          <p:nvPr/>
        </p:nvGrpSpPr>
        <p:grpSpPr>
          <a:xfrm rot="391860">
            <a:off x="6178529" y="2416545"/>
            <a:ext cx="3296424" cy="4395227"/>
            <a:chOff x="0" y="0"/>
            <a:chExt cx="3016390" cy="402184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016377" cy="4021836"/>
            </a:xfrm>
            <a:custGeom>
              <a:avLst/>
              <a:gdLst/>
              <a:ahLst/>
              <a:cxnLst/>
              <a:rect l="l" t="t" r="r" b="b"/>
              <a:pathLst>
                <a:path w="3016377" h="4021836">
                  <a:moveTo>
                    <a:pt x="0" y="0"/>
                  </a:moveTo>
                  <a:lnTo>
                    <a:pt x="3016377" y="0"/>
                  </a:lnTo>
                  <a:lnTo>
                    <a:pt x="3016377" y="4021836"/>
                  </a:lnTo>
                  <a:lnTo>
                    <a:pt x="0" y="40218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9" name="Freeform 9"/>
          <p:cNvSpPr/>
          <p:nvPr/>
        </p:nvSpPr>
        <p:spPr>
          <a:xfrm rot="-617755">
            <a:off x="11970045" y="2909610"/>
            <a:ext cx="3608797" cy="4811729"/>
          </a:xfrm>
          <a:custGeom>
            <a:avLst/>
            <a:gdLst/>
            <a:ahLst/>
            <a:cxnLst/>
            <a:rect l="l" t="t" r="r" b="b"/>
            <a:pathLst>
              <a:path w="3608797" h="4811729">
                <a:moveTo>
                  <a:pt x="0" y="0"/>
                </a:moveTo>
                <a:lnTo>
                  <a:pt x="3608797" y="0"/>
                </a:lnTo>
                <a:lnTo>
                  <a:pt x="3608797" y="4811729"/>
                </a:lnTo>
                <a:lnTo>
                  <a:pt x="0" y="481172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0" name="TextBox 10"/>
          <p:cNvSpPr txBox="1"/>
          <p:nvPr/>
        </p:nvSpPr>
        <p:spPr>
          <a:xfrm>
            <a:off x="2632349" y="1198128"/>
            <a:ext cx="13023302" cy="778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40"/>
              </a:lnSpc>
              <a:spcBef>
                <a:spcPct val="0"/>
              </a:spcBef>
            </a:pPr>
            <a:r>
              <a:rPr lang="en-US" sz="4600" b="1" i="1">
                <a:solidFill>
                  <a:srgbClr val="B860D1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Alcuni esempi di Terapia Occupazionale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928550" y="326806"/>
            <a:ext cx="2616539" cy="625694"/>
          </a:xfrm>
          <a:custGeom>
            <a:avLst/>
            <a:gdLst/>
            <a:ahLst/>
            <a:cxnLst/>
            <a:rect l="l" t="t" r="r" b="b"/>
            <a:pathLst>
              <a:path w="2616539" h="625694">
                <a:moveTo>
                  <a:pt x="0" y="0"/>
                </a:moveTo>
                <a:lnTo>
                  <a:pt x="2616540" y="0"/>
                </a:lnTo>
                <a:lnTo>
                  <a:pt x="2616540" y="625694"/>
                </a:lnTo>
                <a:lnTo>
                  <a:pt x="0" y="6256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Freeform 3"/>
          <p:cNvSpPr/>
          <p:nvPr/>
        </p:nvSpPr>
        <p:spPr>
          <a:xfrm>
            <a:off x="628890" y="3049212"/>
            <a:ext cx="3808392" cy="3808392"/>
          </a:xfrm>
          <a:custGeom>
            <a:avLst/>
            <a:gdLst/>
            <a:ahLst/>
            <a:cxnLst/>
            <a:rect l="l" t="t" r="r" b="b"/>
            <a:pathLst>
              <a:path w="3808392" h="3808392">
                <a:moveTo>
                  <a:pt x="0" y="0"/>
                </a:moveTo>
                <a:lnTo>
                  <a:pt x="3808391" y="0"/>
                </a:lnTo>
                <a:lnTo>
                  <a:pt x="3808391" y="3808391"/>
                </a:lnTo>
                <a:lnTo>
                  <a:pt x="0" y="38083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9568" b="-13764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4" name="Freeform 4"/>
          <p:cNvSpPr/>
          <p:nvPr/>
        </p:nvSpPr>
        <p:spPr>
          <a:xfrm>
            <a:off x="5033786" y="3049212"/>
            <a:ext cx="3808392" cy="3808392"/>
          </a:xfrm>
          <a:custGeom>
            <a:avLst/>
            <a:gdLst/>
            <a:ahLst/>
            <a:cxnLst/>
            <a:rect l="l" t="t" r="r" b="b"/>
            <a:pathLst>
              <a:path w="3808392" h="3808392">
                <a:moveTo>
                  <a:pt x="0" y="0"/>
                </a:moveTo>
                <a:lnTo>
                  <a:pt x="3808391" y="0"/>
                </a:lnTo>
                <a:lnTo>
                  <a:pt x="3808391" y="3808391"/>
                </a:lnTo>
                <a:lnTo>
                  <a:pt x="0" y="38083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0827" t="-41353" b="-6416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5" name="Freeform 5"/>
          <p:cNvSpPr/>
          <p:nvPr/>
        </p:nvSpPr>
        <p:spPr>
          <a:xfrm>
            <a:off x="9442252" y="3049212"/>
            <a:ext cx="3808392" cy="3808392"/>
          </a:xfrm>
          <a:custGeom>
            <a:avLst/>
            <a:gdLst/>
            <a:ahLst/>
            <a:cxnLst/>
            <a:rect l="l" t="t" r="r" b="b"/>
            <a:pathLst>
              <a:path w="3808392" h="3808392">
                <a:moveTo>
                  <a:pt x="0" y="0"/>
                </a:moveTo>
                <a:lnTo>
                  <a:pt x="3808392" y="0"/>
                </a:lnTo>
                <a:lnTo>
                  <a:pt x="3808392" y="3808391"/>
                </a:lnTo>
                <a:lnTo>
                  <a:pt x="0" y="380839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28697" b="-4635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6" name="Freeform 6"/>
          <p:cNvSpPr/>
          <p:nvPr/>
        </p:nvSpPr>
        <p:spPr>
          <a:xfrm>
            <a:off x="13850719" y="3049212"/>
            <a:ext cx="3808392" cy="3808392"/>
          </a:xfrm>
          <a:custGeom>
            <a:avLst/>
            <a:gdLst/>
            <a:ahLst/>
            <a:cxnLst/>
            <a:rect l="l" t="t" r="r" b="b"/>
            <a:pathLst>
              <a:path w="3808392" h="3808392">
                <a:moveTo>
                  <a:pt x="0" y="0"/>
                </a:moveTo>
                <a:lnTo>
                  <a:pt x="3808391" y="0"/>
                </a:lnTo>
                <a:lnTo>
                  <a:pt x="3808391" y="3808391"/>
                </a:lnTo>
                <a:lnTo>
                  <a:pt x="0" y="380839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6487" r="-33571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7" name="TextBox 7"/>
          <p:cNvSpPr txBox="1"/>
          <p:nvPr/>
        </p:nvSpPr>
        <p:spPr>
          <a:xfrm>
            <a:off x="2632349" y="1198128"/>
            <a:ext cx="13023302" cy="778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40"/>
              </a:lnSpc>
              <a:spcBef>
                <a:spcPct val="0"/>
              </a:spcBef>
            </a:pPr>
            <a:r>
              <a:rPr lang="en-US" sz="4600" b="1" i="1">
                <a:solidFill>
                  <a:srgbClr val="B860D1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Altre terapie non farmacologiche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20503" y="7144653"/>
            <a:ext cx="3425164" cy="5391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9"/>
              </a:lnSpc>
              <a:spcBef>
                <a:spcPct val="0"/>
              </a:spcBef>
            </a:pPr>
            <a:r>
              <a:rPr lang="en-US" sz="3149" i="1">
                <a:solidFill>
                  <a:srgbClr val="1F2B5B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Doll Therapy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25399" y="7144653"/>
            <a:ext cx="3425164" cy="5391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9"/>
              </a:lnSpc>
              <a:spcBef>
                <a:spcPct val="0"/>
              </a:spcBef>
            </a:pPr>
            <a:r>
              <a:rPr lang="en-US" sz="3149" i="1">
                <a:solidFill>
                  <a:srgbClr val="1F2B5B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Arteterapia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631639" y="7144653"/>
            <a:ext cx="3425164" cy="5391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9"/>
              </a:lnSpc>
              <a:spcBef>
                <a:spcPct val="0"/>
              </a:spcBef>
            </a:pPr>
            <a:r>
              <a:rPr lang="en-US" sz="3149" i="1">
                <a:solidFill>
                  <a:srgbClr val="1F2B5B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Musicoterapia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943069" y="7144653"/>
            <a:ext cx="3425164" cy="5391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9"/>
              </a:lnSpc>
              <a:spcBef>
                <a:spcPct val="0"/>
              </a:spcBef>
            </a:pPr>
            <a:r>
              <a:rPr lang="en-US" sz="3149" i="1">
                <a:solidFill>
                  <a:srgbClr val="1F2B5B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Pet Therapy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928550" y="326806"/>
            <a:ext cx="2616539" cy="625694"/>
          </a:xfrm>
          <a:custGeom>
            <a:avLst/>
            <a:gdLst/>
            <a:ahLst/>
            <a:cxnLst/>
            <a:rect l="l" t="t" r="r" b="b"/>
            <a:pathLst>
              <a:path w="2616539" h="625694">
                <a:moveTo>
                  <a:pt x="0" y="0"/>
                </a:moveTo>
                <a:lnTo>
                  <a:pt x="2616540" y="0"/>
                </a:lnTo>
                <a:lnTo>
                  <a:pt x="2616540" y="625694"/>
                </a:lnTo>
                <a:lnTo>
                  <a:pt x="0" y="6256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TextBox 3"/>
          <p:cNvSpPr txBox="1"/>
          <p:nvPr/>
        </p:nvSpPr>
        <p:spPr>
          <a:xfrm>
            <a:off x="1471627" y="1489300"/>
            <a:ext cx="15344746" cy="41315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12"/>
              </a:lnSpc>
            </a:pPr>
            <a:r>
              <a:rPr lang="en-US" sz="50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“Ho imparato che la gente si dimentica quello che hai detto, la gente si dimentica quello che hai fatto, ma la gente non potrà mai dimenticare come li hai fatti sentire.”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1622515" y="6113156"/>
            <a:ext cx="2825130" cy="5391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9"/>
              </a:lnSpc>
              <a:spcBef>
                <a:spcPct val="0"/>
              </a:spcBef>
            </a:pPr>
            <a:r>
              <a:rPr lang="en-US" sz="3149" i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(Maya Angelou)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471627" y="8018100"/>
            <a:ext cx="15344746" cy="8591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334"/>
              </a:lnSpc>
            </a:pPr>
            <a:r>
              <a:rPr lang="en-US" sz="4499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GRAZIE PER L’ATTENZIONE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539A7F14-81B9-3373-79B1-B98E341C5A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645" y="5219700"/>
            <a:ext cx="3535555" cy="462217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1387</Words>
  <Application>Microsoft Macintosh PowerPoint</Application>
  <PresentationFormat>Personalizzato</PresentationFormat>
  <Paragraphs>307</Paragraphs>
  <Slides>28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10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28</vt:i4>
      </vt:variant>
    </vt:vector>
  </HeadingPairs>
  <TitlesOfParts>
    <vt:vector size="39" baseType="lpstr">
      <vt:lpstr>Calibri</vt:lpstr>
      <vt:lpstr>Calibri (MS) Bold</vt:lpstr>
      <vt:lpstr>Calibri (MS)</vt:lpstr>
      <vt:lpstr>Open Sans</vt:lpstr>
      <vt:lpstr>Aptos Bold</vt:lpstr>
      <vt:lpstr>Roca One</vt:lpstr>
      <vt:lpstr>Open Sans Bold</vt:lpstr>
      <vt:lpstr>Open Sans Bold Italics</vt:lpstr>
      <vt:lpstr>Arial</vt:lpstr>
      <vt:lpstr>Open Sans Italics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alzheimer</dc:title>
  <cp:lastModifiedBy>Elisa Radicioni</cp:lastModifiedBy>
  <cp:revision>3</cp:revision>
  <dcterms:created xsi:type="dcterms:W3CDTF">2006-08-16T00:00:00Z</dcterms:created>
  <dcterms:modified xsi:type="dcterms:W3CDTF">2026-09-18T14:05:02Z</dcterms:modified>
  <dc:identifier>DAHVhjv1tRc</dc:identifier>
</cp:coreProperties>
</file>